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449" r:id="rId2"/>
    <p:sldId id="450" r:id="rId3"/>
    <p:sldId id="451" r:id="rId4"/>
    <p:sldId id="452" r:id="rId5"/>
    <p:sldId id="453" r:id="rId6"/>
    <p:sldId id="454" r:id="rId7"/>
    <p:sldId id="455" r:id="rId8"/>
    <p:sldId id="456" r:id="rId9"/>
    <p:sldId id="457" r:id="rId10"/>
    <p:sldId id="458" r:id="rId11"/>
    <p:sldId id="459" r:id="rId12"/>
    <p:sldId id="321" r:id="rId13"/>
    <p:sldId id="408" r:id="rId14"/>
    <p:sldId id="316" r:id="rId15"/>
    <p:sldId id="481" r:id="rId16"/>
    <p:sldId id="407" r:id="rId17"/>
    <p:sldId id="431" r:id="rId18"/>
    <p:sldId id="322" r:id="rId19"/>
    <p:sldId id="419" r:id="rId20"/>
    <p:sldId id="424" r:id="rId21"/>
    <p:sldId id="482" r:id="rId22"/>
    <p:sldId id="410" r:id="rId23"/>
    <p:sldId id="323" r:id="rId24"/>
    <p:sldId id="425" r:id="rId25"/>
    <p:sldId id="426" r:id="rId26"/>
    <p:sldId id="429" r:id="rId27"/>
    <p:sldId id="430" r:id="rId28"/>
    <p:sldId id="432" r:id="rId29"/>
    <p:sldId id="433" r:id="rId30"/>
    <p:sldId id="434" r:id="rId31"/>
    <p:sldId id="436" r:id="rId32"/>
    <p:sldId id="437" r:id="rId33"/>
    <p:sldId id="438" r:id="rId34"/>
    <p:sldId id="447" r:id="rId35"/>
    <p:sldId id="440" r:id="rId36"/>
    <p:sldId id="441" r:id="rId37"/>
    <p:sldId id="442" r:id="rId38"/>
    <p:sldId id="443" r:id="rId39"/>
    <p:sldId id="444" r:id="rId40"/>
    <p:sldId id="446" r:id="rId41"/>
    <p:sldId id="478" r:id="rId42"/>
    <p:sldId id="483" r:id="rId43"/>
    <p:sldId id="484" r:id="rId44"/>
    <p:sldId id="480" r:id="rId45"/>
    <p:sldId id="486" r:id="rId46"/>
    <p:sldId id="487" r:id="rId47"/>
    <p:sldId id="489" r:id="rId48"/>
    <p:sldId id="490" r:id="rId49"/>
    <p:sldId id="492" r:id="rId50"/>
    <p:sldId id="493" r:id="rId51"/>
    <p:sldId id="494" r:id="rId52"/>
    <p:sldId id="495" r:id="rId53"/>
    <p:sldId id="496" r:id="rId54"/>
    <p:sldId id="497" r:id="rId55"/>
    <p:sldId id="498" r:id="rId56"/>
    <p:sldId id="499" r:id="rId57"/>
    <p:sldId id="500" r:id="rId58"/>
    <p:sldId id="501" r:id="rId59"/>
    <p:sldId id="504" r:id="rId60"/>
    <p:sldId id="502" r:id="rId61"/>
    <p:sldId id="503" r:id="rId62"/>
    <p:sldId id="505" r:id="rId63"/>
    <p:sldId id="506" r:id="rId64"/>
    <p:sldId id="507" r:id="rId65"/>
    <p:sldId id="508" r:id="rId66"/>
    <p:sldId id="509" r:id="rId67"/>
    <p:sldId id="460" r:id="rId68"/>
    <p:sldId id="461" r:id="rId69"/>
    <p:sldId id="462" r:id="rId70"/>
    <p:sldId id="463" r:id="rId71"/>
    <p:sldId id="464" r:id="rId72"/>
    <p:sldId id="465" r:id="rId73"/>
    <p:sldId id="466" r:id="rId74"/>
    <p:sldId id="467" r:id="rId75"/>
    <p:sldId id="468" r:id="rId76"/>
    <p:sldId id="491" r:id="rId77"/>
    <p:sldId id="469" r:id="rId78"/>
    <p:sldId id="470" r:id="rId79"/>
    <p:sldId id="471" r:id="rId80"/>
    <p:sldId id="473" r:id="rId81"/>
    <p:sldId id="474" r:id="rId82"/>
    <p:sldId id="475" r:id="rId83"/>
    <p:sldId id="476" r:id="rId84"/>
    <p:sldId id="477" r:id="rId85"/>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23A"/>
    <a:srgbClr val="4AF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32" autoAdjust="0"/>
    <p:restoredTop sz="94364" autoAdjust="0"/>
  </p:normalViewPr>
  <p:slideViewPr>
    <p:cSldViewPr snapToGrid="0">
      <p:cViewPr>
        <p:scale>
          <a:sx n="80" d="100"/>
          <a:sy n="80" d="100"/>
        </p:scale>
        <p:origin x="1314" y="-816"/>
      </p:cViewPr>
      <p:guideLst>
        <p:guide orient="horz" pos="3120"/>
        <p:guide pos="2160"/>
      </p:guideLst>
    </p:cSldViewPr>
  </p:slid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BEB4CC-62B9-479F-9FA8-B87BACC226F8}" type="datetimeFigureOut">
              <a:rPr lang="en-US" smtClean="0"/>
              <a:pPr/>
              <a:t>13-Sep-21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B4FBBC-F7F7-44C1-90D3-BA5F10DA06CF}" type="slidenum">
              <a:rPr lang="en-US" smtClean="0"/>
              <a:pPr/>
              <a:t>‹#›</a:t>
            </a:fld>
            <a:endParaRPr lang="en-US"/>
          </a:p>
        </p:txBody>
      </p:sp>
    </p:spTree>
    <p:extLst>
      <p:ext uri="{BB962C8B-B14F-4D97-AF65-F5344CB8AC3E}">
        <p14:creationId xmlns:p14="http://schemas.microsoft.com/office/powerpoint/2010/main" val="3730977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A5383-7040-49BF-8B16-29DF298E8AB2}" type="datetimeFigureOut">
              <a:rPr lang="en-US" smtClean="0"/>
              <a:pPr/>
              <a:t>13-Sep-21</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23421B-46CD-47C7-8B87-A881A4D5C510}" type="slidenum">
              <a:rPr lang="en-US" smtClean="0"/>
              <a:pPr/>
              <a:t>‹#›</a:t>
            </a:fld>
            <a:endParaRPr lang="en-US"/>
          </a:p>
        </p:txBody>
      </p:sp>
    </p:spTree>
    <p:extLst>
      <p:ext uri="{BB962C8B-B14F-4D97-AF65-F5344CB8AC3E}">
        <p14:creationId xmlns:p14="http://schemas.microsoft.com/office/powerpoint/2010/main" val="6403623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3421B-46CD-47C7-8B87-A881A4D5C510}" type="slidenum">
              <a:rPr lang="en-US" smtClean="0"/>
              <a:pPr/>
              <a:t>2</a:t>
            </a:fld>
            <a:endParaRPr lang="en-US"/>
          </a:p>
        </p:txBody>
      </p:sp>
    </p:spTree>
    <p:extLst>
      <p:ext uri="{BB962C8B-B14F-4D97-AF65-F5344CB8AC3E}">
        <p14:creationId xmlns:p14="http://schemas.microsoft.com/office/powerpoint/2010/main" val="6334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3421B-46CD-47C7-8B87-A881A4D5C510}" type="slidenum">
              <a:rPr lang="en-US" smtClean="0"/>
              <a:pPr/>
              <a:t>3</a:t>
            </a:fld>
            <a:endParaRPr lang="en-US"/>
          </a:p>
        </p:txBody>
      </p:sp>
    </p:spTree>
    <p:extLst>
      <p:ext uri="{BB962C8B-B14F-4D97-AF65-F5344CB8AC3E}">
        <p14:creationId xmlns:p14="http://schemas.microsoft.com/office/powerpoint/2010/main" val="293252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0EA419-2512-4D19-8447-26D6CEDABFAB}" type="datetime1">
              <a:rPr lang="en-US" smtClean="0"/>
              <a:pPr/>
              <a:t>13-Sep-21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2375632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85F0A1-D59F-4802-9DF7-126F0094E480}" type="datetime1">
              <a:rPr lang="en-US" smtClean="0"/>
              <a:pPr/>
              <a:t>13-Sep-21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63868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274532-3815-463A-BC53-4C4262F568BD}" type="datetime1">
              <a:rPr lang="en-US" smtClean="0"/>
              <a:pPr/>
              <a:t>13-Sep-21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31436044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BEFED1-D993-4E7C-947F-E4C88DE6205C}" type="datetime1">
              <a:rPr lang="en-US" smtClean="0"/>
              <a:pPr/>
              <a:t>13-Sep-21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940999" y="9378597"/>
            <a:ext cx="1543050" cy="527403"/>
          </a:xfrm>
        </p:spPr>
        <p:txBody>
          <a:bodyPr/>
          <a:lstStyle>
            <a:lvl1pPr>
              <a:defRPr sz="1050" b="1">
                <a:solidFill>
                  <a:schemeClr val="bg1"/>
                </a:solidFill>
              </a:defRPr>
            </a:lvl1pPr>
          </a:lstStyle>
          <a:p>
            <a:fld id="{38ED17DF-0605-4DEE-91E9-393017ABA7F3}" type="slidenum">
              <a:rPr lang="en-US" smtClean="0"/>
              <a:pPr/>
              <a:t>‹#›</a:t>
            </a:fld>
            <a:endParaRPr lang="en-US" dirty="0"/>
          </a:p>
        </p:txBody>
      </p:sp>
    </p:spTree>
    <p:extLst>
      <p:ext uri="{BB962C8B-B14F-4D97-AF65-F5344CB8AC3E}">
        <p14:creationId xmlns:p14="http://schemas.microsoft.com/office/powerpoint/2010/main" val="42599626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DEB6F6-06F0-4808-BC4F-42D74985D99F}" type="datetime1">
              <a:rPr lang="en-US" smtClean="0"/>
              <a:pPr/>
              <a:t>13-Sep-21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22808500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873507-B356-4A4A-B148-9D68231E7BFB}" type="datetime1">
              <a:rPr lang="en-US" smtClean="0"/>
              <a:pPr/>
              <a:t>13-Sep-21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256783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FAC2EC-976F-4294-AD0F-E15AC177F996}" type="datetime1">
              <a:rPr lang="en-US" smtClean="0"/>
              <a:pPr/>
              <a:t>13-Sep-21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38427862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9ED702-8453-4E52-B7EC-7211B181FA58}" type="datetime1">
              <a:rPr lang="en-US" smtClean="0"/>
              <a:pPr/>
              <a:t>13-Sep-21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3918800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0EDFE-63BE-4C5F-9E9F-487AFCC35A69}" type="datetime1">
              <a:rPr lang="en-US" smtClean="0"/>
              <a:pPr/>
              <a:t>13-Sep-21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370461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532BD-3C51-46C1-A743-AF9E3B1B9CAC}" type="datetime1">
              <a:rPr lang="en-US" smtClean="0"/>
              <a:pPr/>
              <a:t>13-Sep-21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4040931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FE69A-180C-47CE-A766-5F6F245EC97A}" type="datetime1">
              <a:rPr lang="en-US" smtClean="0"/>
              <a:pPr/>
              <a:t>13-Sep-21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D17DF-0605-4DEE-91E9-393017ABA7F3}" type="slidenum">
              <a:rPr lang="en-US" smtClean="0"/>
              <a:pPr/>
              <a:t>‹#›</a:t>
            </a:fld>
            <a:endParaRPr lang="en-US"/>
          </a:p>
        </p:txBody>
      </p:sp>
    </p:spTree>
    <p:extLst>
      <p:ext uri="{BB962C8B-B14F-4D97-AF65-F5344CB8AC3E}">
        <p14:creationId xmlns:p14="http://schemas.microsoft.com/office/powerpoint/2010/main" val="14778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B394000-B1A3-4A9A-A0D2-8B5C2212D505}" type="datetime1">
              <a:rPr lang="en-US" smtClean="0"/>
              <a:pPr/>
              <a:t>13-Sep-21</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8ED17DF-0605-4DEE-91E9-393017ABA7F3}" type="slidenum">
              <a:rPr lang="en-US" smtClean="0"/>
              <a:pPr/>
              <a:t>‹#›</a:t>
            </a:fld>
            <a:endParaRPr lang="en-US"/>
          </a:p>
        </p:txBody>
      </p:sp>
    </p:spTree>
    <p:extLst>
      <p:ext uri="{BB962C8B-B14F-4D97-AF65-F5344CB8AC3E}">
        <p14:creationId xmlns:p14="http://schemas.microsoft.com/office/powerpoint/2010/main" val="4268586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ipe.org/resources/ensuring-revival-for-the-many-cottage-micro-small-and-medium-enterprises-in-bangladesh/?fbclid=IwAR1wKibzfXudjXUpS-ETympPZ0vrjooBRv62aKjiw_acCED3fPH_b5zR_DE" TargetMode="External"/><Relationship Id="rId2" Type="http://schemas.openxmlformats.org/officeDocument/2006/relationships/hyperlink" Target="https://www.bd-pratidin.com/last-page/2020/07/05/545408"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tbsnews.net/thoughts/why-recovery-will-be-delayed-11149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facebook.com/watch/?v=209104540471756&amp;extid=EMIkxjgkWTqUMHMv" TargetMode="External"/><Relationship Id="rId7" Type="http://schemas.openxmlformats.org/officeDocument/2006/relationships/image" Target="../media/image10.jpeg"/><Relationship Id="rId2" Type="http://schemas.openxmlformats.org/officeDocument/2006/relationships/hyperlink" Target="https://www.facebook.com/TSBDNews/videos/904808816692903/" TargetMode="External"/><Relationship Id="rId1" Type="http://schemas.openxmlformats.org/officeDocument/2006/relationships/slideLayout" Target="../slideLayouts/slideLayout2.xml"/><Relationship Id="rId6" Type="http://schemas.openxmlformats.org/officeDocument/2006/relationships/hyperlink" Target="https://cgs-bd.com/article/753/Rebooting-the-economy-and-forthcoming-national-budget" TargetMode="External"/><Relationship Id="rId5" Type="http://schemas.openxmlformats.org/officeDocument/2006/relationships/hyperlink" Target="https://www.youtube.com/watch?v=jJKzADWq9K0&amp;fbclid=IwAR2juEQ2aX4jCu3DugdKdjTvhXxWjPeLXC45J0ADMM03zY3FJOZQJkET6A" TargetMode="External"/><Relationship Id="rId4" Type="http://schemas.openxmlformats.org/officeDocument/2006/relationships/hyperlink" Target="https://www.facebook.com/747390243/videos/10163657665315244/?extid=WELXSPLvJRPF6cq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cipe.org/resources/catering-to-the-vulnerable-need-for-overhauling-of-social-security-in-bangladesh/" TargetMode="External"/><Relationship Id="rId7" Type="http://schemas.openxmlformats.org/officeDocument/2006/relationships/image" Target="../media/image19.png"/><Relationship Id="rId2" Type="http://schemas.openxmlformats.org/officeDocument/2006/relationships/hyperlink" Target="https://www.cipe.org/resources/restarting-the-economy-a-seven-point-framework/"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cgs-bd.com/cms/media/documents/0066b70c-56e5-408b-86dd-0ed5c3c44270.pdf" TargetMode="External"/><Relationship Id="rId4" Type="http://schemas.openxmlformats.org/officeDocument/2006/relationships/hyperlink" Target="https://www.cipe.org/resources/diversification-the-pathway-for-economic-recover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doctortv.net/videos/1256084108063480/" TargetMode="External"/><Relationship Id="rId7" Type="http://schemas.openxmlformats.org/officeDocument/2006/relationships/image" Target="../media/image26.jpeg"/><Relationship Id="rId2" Type="http://schemas.openxmlformats.org/officeDocument/2006/relationships/hyperlink" Target="https://www.facebook.com/iucn.asia/videos/2020500841418149/"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www.youtube.com/watch?v=D4eY0xJpE70&amp;feature=youtu.be&amp;fbclid=IwAR3A3iBwMsV_ClEYkicjpS_dAHm62dM_U6GPa7uwY40VqF3vriRscvdwnK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time_continue=11&amp;v=O1UwIOIoiS4&amp;feature=emb_logo"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gA-idu42Wro&amp;feature=youtu.be&amp;fbclid=IwAR2DRsUUf2GGgoVxGJxUNmuxPinPGxMUt_ds6GqaNoVviI-aqCNdskdadyQ"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prothomalo.com/business/analysis/%E0%A6%89%E0%A6%A8%E0%A7%8D%E0%A6%A8%E0%A7%9F%E0%A6%A8-%E0%A6%95%E0%A7%8C%E0%A6%B6%E0%A6%B2-%E0%A6%95%E0%A6%BE%E0%A6%9C-%E0%A6%95%E0%A6%B0%E0%A6%9B%E0%A7%87-%E0%A6%A8%E0%A6%BE"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fb.watch/3GpraMB4Ls/"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www.youtube.com/watch?fbclid=IwAR1FxCFDrSXPs8T02odJstpet9qZ4sph2xooSLUK3CnKUykz2emrfKfG3VA&amp;v=8dNi1-nPdf4&amp;feature=youtu.b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gs-bd.com/article/1475/Who-will-win-in-2020-USA-Presidential-Election--Insights-from-a-Political-Demography-Model"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hyperlink" Target="https://bonikbarta.net/home/news_description/248729" TargetMode="External"/><Relationship Id="rId2" Type="http://schemas.openxmlformats.org/officeDocument/2006/relationships/hyperlink" Target="https://bonikbarta.net/home/news_description/246974"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Gc7DH1ElssI&amp;fbclid=IwAR135TUUr5xWDgJtXh7LgM6MGgV0tTbeG_ah_K9lOdEIhn73Fvz_8dLiOAo" TargetMode="External"/><Relationship Id="rId2" Type="http://schemas.openxmlformats.org/officeDocument/2006/relationships/hyperlink" Target="https://www.youtube.com/watch?fbclid=IwAR1Hv_msV6gTtdRna7b01DyUXTV7GsUp4uQPeebpmv5U7zlMxwnmxwrljWk&amp;v=bBTF86WsuM0&amp;feature=youtu.be"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onikbarta.net/home/news_description/248825" TargetMode="External"/><Relationship Id="rId2" Type="http://schemas.openxmlformats.org/officeDocument/2006/relationships/hyperlink" Target="https://www.newagebd.net/article/124458/averting-k-shaped-recover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youtube.com/watch?v=6W4C0Qd2-rc&amp;feature=share&amp;fbclid=IwAR2bG9qJZBGY50_W8phPkUVuodw9wzDWRafiJ-spdkKpUXdTqF8bIx4vGlc"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youtube.com/watch?v=AYYw-rQbZ4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iucn.org/news/commission-environmental-economic-and-social-policy/202101/covid-19-and-climate-change-double-jeopardy-traditional-resource-users-sundarbans?fbclid=IwAR1ksfy3C8MNqlNkqLd7EUjZfYtRHY2fVh2U2-dF0_ohLZLFurEgRzGxi9Ihttps://"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cHB5S1rbRo&amp;feature=share&amp;fbclid=IwAR2oPPt5BDmdnL8R35qFz13fCotvk3lEJmUSeh600-IqwD3aIFRcv5vzHZQ"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thedailystar.net/supplements/30th-anniversary-supplements/news/sdgs-where-are-we-achieving-them-2042609"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photo?fbid=10158940199427410&amp;set=pcb.10158940200677410" TargetMode="External"/><Relationship Id="rId2" Type="http://schemas.openxmlformats.org/officeDocument/2006/relationships/hyperlink" Target="https://www.facebook.com/photo?fbid=10157712103682410&amp;set=ms.c.eJwFwQcRADAMAzFGvbzjLP7EKqWlPrMutNWPoGYQkb0y8QF4WwbW.bps" TargetMode="Externa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prothomalo.com/bangladesh/environment/%E0%A6%AC%E0%A6%A8%E0%A7%8D%E0%A6%AF%E0%A7%87%E0%A6%B0%E0%A6%BE-%E0%A6%AC%E0%A6%A8%E0%A7%87-%E0%A6%B8%E0%A7%81%E0%A6%A8%E0%A7%8D%E0%A6%A6%E0%A6%B0-%E0%A6%A8%E0%A7%87%E0%A6%87"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XWQgGlXeBpA" TargetMode="External"/><Relationship Id="rId2" Type="http://schemas.openxmlformats.org/officeDocument/2006/relationships/hyperlink" Target="https://www.thestar.com.my/aseanplus/aseanplus-news/2021/03/15/china-shows-employment-vital-to-economic-recovery-expert-says" TargetMode="Externa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hyperlink" Target="https://www.youtube.com/watch?v=7YzdLNuZ67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bd-pratidin.com/first-page/2021/05/19/650452" TargetMode="External"/><Relationship Id="rId2" Type="http://schemas.openxmlformats.org/officeDocument/2006/relationships/hyperlink" Target="https://www.bd-pratidin.com/first-page/2021/04/17/639824" TargetMode="Externa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bonikbarta.net/home/news_description/264821" TargetMode="External"/><Relationship Id="rId2" Type="http://schemas.openxmlformats.org/officeDocument/2006/relationships/hyperlink" Target="http://www.newagebd.net/article/138960/averting-k-shaped-recovery"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gw3XroD7lyY" TargetMode="External"/><Relationship Id="rId2" Type="http://schemas.openxmlformats.org/officeDocument/2006/relationships/hyperlink" Target="https://www.youtube.com/watch?v=-PSlOjBQy2I" TargetMode="Externa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bd-pratidin.com/first-page/2021/06/21/661789" TargetMode="External"/><Relationship Id="rId3" Type="http://schemas.openxmlformats.org/officeDocument/2006/relationships/hyperlink" Target="https://www.tbsnews.net/economy/budget/have-instruments-been-used-effectively-recovery-254578" TargetMode="External"/><Relationship Id="rId7" Type="http://schemas.openxmlformats.org/officeDocument/2006/relationships/hyperlink" Target="https://www.tbsnews.net/features/panorama/will-peculiar-form-fiscal-conservatism-reverse-downturn-256099" TargetMode="External"/><Relationship Id="rId2" Type="http://schemas.openxmlformats.org/officeDocument/2006/relationships/hyperlink" Target="https://www.prothomalo.com/opinion/%E0%A6%85%E0%A6%B0%E0%A7%8D%E0%A6%A5%E0%A6%A8%E0%A7%80%E0%A6%A4%E0%A6%BF-%E0%A6%95%E0%A7%87%E0%A6%A8-%E0%A6%B8%E0%A6%82%E0%A6%95%E0%A7%81%E0%A6%9A%E0%A6%BF%E0%A6%A4-%E0%A6%B9%E0%A6%B2%E0%A7%8B" TargetMode="External"/><Relationship Id="rId1" Type="http://schemas.openxmlformats.org/officeDocument/2006/relationships/slideLayout" Target="../slideLayouts/slideLayout2.xml"/><Relationship Id="rId6" Type="http://schemas.openxmlformats.org/officeDocument/2006/relationships/hyperlink" Target="https://bonikbarta.net/home/news_description/265255" TargetMode="External"/><Relationship Id="rId5" Type="http://schemas.openxmlformats.org/officeDocument/2006/relationships/hyperlink" Target="http://www.newagebd.net/article/139762/will-allocations-help-recover-lives-and-livelihoods" TargetMode="External"/><Relationship Id="rId10" Type="http://schemas.openxmlformats.org/officeDocument/2006/relationships/hyperlink" Target="https://www.prothomalo.com/opinion/%E0%A6%9C%E0%A6%B2%E0%A6%A6%E0%A6%BE%E0%A6%B8-%E0%A6%95%E0%A6%BF-%E0%A6%9C%E0%A6%B2%E0%A6%A6%E0%A6%BE%E0%A6%B8%E0%A6%87-%E0%A6%A5%E0%A7%87%E0%A6%95%E0%A7%87-%E0%A6%AF%E0%A6%BE%E0%A6%AC%E0%A7%87" TargetMode="External"/><Relationship Id="rId4" Type="http://schemas.openxmlformats.org/officeDocument/2006/relationships/hyperlink" Target="https://www.bhorerkagoj.com/2021/06/05/%e0%a6%ac%e0%a6%be%e0%a6%9c%e0%a7%87%e0%a6%9f%e0%a7%87-%e0%a6%b8%e0%a6%b0%e0%a7%8d%e0%a6%ac%e0%a6%9c%e0%a6%a8%e0%a7%80%e0%a6%a8-%e0%a6%96%e0%a6%be%e0%a6%a4%e0%a7%87-%e0%a6%ac%e0%a6%b0%e0%a6%be/" TargetMode="External"/><Relationship Id="rId9" Type="http://schemas.openxmlformats.org/officeDocument/2006/relationships/hyperlink" Target="https://en.prothomalo.com/opinion/analysis/new-path-needed-for-employment-and-investment"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Nr17j4vDbBY" TargetMode="External"/><Relationship Id="rId2" Type="http://schemas.openxmlformats.org/officeDocument/2006/relationships/hyperlink" Target="https://www.youtube.com/watch?v=4ej8tLei_9Q" TargetMode="Externa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tiff"/><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18" Type="http://schemas.openxmlformats.org/officeDocument/2006/relationships/image" Target="../media/image128.png"/><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jpeg"/><Relationship Id="rId2" Type="http://schemas.openxmlformats.org/officeDocument/2006/relationships/image" Target="../media/image112.jpeg"/><Relationship Id="rId16"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rcenetwork.org/portal/rce-sundarbans-2020"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nnayan.org/" TargetMode="Externa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686" y="929863"/>
            <a:ext cx="5829300" cy="1451387"/>
          </a:xfrm>
        </p:spPr>
        <p:txBody>
          <a:bodyPr/>
          <a:lstStyle/>
          <a:p>
            <a:r>
              <a:rPr lang="en-US" sz="2800" b="1" dirty="0" smtClean="0">
                <a:solidFill>
                  <a:srgbClr val="C00000"/>
                </a:solidFill>
                <a:latin typeface="Adobe Caslon Pro Bold" panose="0205070206050A020403" pitchFamily="18" charset="0"/>
              </a:rPr>
              <a:t>UNNAYAN ONNESHAN</a:t>
            </a:r>
            <a:r>
              <a:rPr lang="en-US" dirty="0" smtClean="0"/>
              <a:t/>
            </a:r>
            <a:br>
              <a:rPr lang="en-US" dirty="0" smtClean="0"/>
            </a:br>
            <a:r>
              <a:rPr lang="en-US" sz="2400" b="1" dirty="0" smtClean="0">
                <a:solidFill>
                  <a:schemeClr val="accent6">
                    <a:lumMod val="50000"/>
                  </a:schemeClr>
                </a:solidFill>
                <a:latin typeface="Century Gothic" panose="020B0502020202020204" pitchFamily="34" charset="0"/>
              </a:rPr>
              <a:t>Annual Report </a:t>
            </a:r>
            <a:br>
              <a:rPr lang="en-US" sz="2400" b="1" dirty="0" smtClean="0">
                <a:solidFill>
                  <a:schemeClr val="accent6">
                    <a:lumMod val="50000"/>
                  </a:schemeClr>
                </a:solidFill>
                <a:latin typeface="Century Gothic" panose="020B0502020202020204" pitchFamily="34" charset="0"/>
              </a:rPr>
            </a:br>
            <a:r>
              <a:rPr lang="en-US" sz="1800" b="1" dirty="0" smtClean="0">
                <a:solidFill>
                  <a:schemeClr val="accent6">
                    <a:lumMod val="50000"/>
                  </a:schemeClr>
                </a:solidFill>
                <a:latin typeface="Century Gothic" panose="020B0502020202020204" pitchFamily="34" charset="0"/>
              </a:rPr>
              <a:t>2020-2021</a:t>
            </a:r>
            <a:endParaRPr lang="en-US" sz="1800" b="1" dirty="0">
              <a:solidFill>
                <a:schemeClr val="accent6">
                  <a:lumMod val="50000"/>
                </a:schemeClr>
              </a:solidFill>
              <a:latin typeface="Century Gothic" panose="020B0502020202020204" pitchFamily="34" charset="0"/>
            </a:endParaRPr>
          </a:p>
        </p:txBody>
      </p:sp>
      <p:sp>
        <p:nvSpPr>
          <p:cNvPr id="3" name="Subtitle 2"/>
          <p:cNvSpPr>
            <a:spLocks noGrp="1"/>
          </p:cNvSpPr>
          <p:nvPr>
            <p:ph type="subTitle" idx="1"/>
          </p:nvPr>
        </p:nvSpPr>
        <p:spPr>
          <a:xfrm>
            <a:off x="825164" y="8710297"/>
            <a:ext cx="5143500" cy="877824"/>
          </a:xfrm>
        </p:spPr>
        <p:txBody>
          <a:bodyPr/>
          <a:lstStyle/>
          <a:p>
            <a:r>
              <a:rPr lang="en-US" b="1" dirty="0"/>
              <a:t>Advancing Ideas and </a:t>
            </a:r>
            <a:r>
              <a:rPr lang="en-US" b="1" dirty="0" smtClean="0"/>
              <a:t>Building</a:t>
            </a:r>
            <a:br>
              <a:rPr lang="en-US" b="1" dirty="0" smtClean="0"/>
            </a:br>
            <a:r>
              <a:rPr lang="en-US" b="1" dirty="0" smtClean="0"/>
              <a:t>Constituencies </a:t>
            </a:r>
            <a:r>
              <a:rPr lang="en-US" b="1" dirty="0"/>
              <a:t>for Social Transformation</a:t>
            </a:r>
          </a:p>
        </p:txBody>
      </p:sp>
      <p:pic>
        <p:nvPicPr>
          <p:cNvPr id="6" name="image1.png"/>
          <p:cNvPicPr/>
          <p:nvPr/>
        </p:nvPicPr>
        <p:blipFill>
          <a:blip r:embed="rId2" cstate="print"/>
          <a:stretch>
            <a:fillRect/>
          </a:stretch>
        </p:blipFill>
        <p:spPr>
          <a:xfrm>
            <a:off x="2579640" y="7134727"/>
            <a:ext cx="1634549" cy="1095386"/>
          </a:xfrm>
          <a:prstGeom prst="rect">
            <a:avLst/>
          </a:prstGeom>
        </p:spPr>
      </p:pic>
      <p:pic>
        <p:nvPicPr>
          <p:cNvPr id="4" name="Picture 3"/>
          <p:cNvPicPr>
            <a:picLocks noChangeAspect="1"/>
          </p:cNvPicPr>
          <p:nvPr/>
        </p:nvPicPr>
        <p:blipFill>
          <a:blip r:embed="rId3"/>
          <a:stretch>
            <a:fillRect/>
          </a:stretch>
        </p:blipFill>
        <p:spPr>
          <a:xfrm>
            <a:off x="399624" y="3238260"/>
            <a:ext cx="6096851" cy="3429479"/>
          </a:xfrm>
          <a:prstGeom prst="rect">
            <a:avLst/>
          </a:prstGeom>
        </p:spPr>
      </p:pic>
    </p:spTree>
    <p:extLst>
      <p:ext uri="{BB962C8B-B14F-4D97-AF65-F5344CB8AC3E}">
        <p14:creationId xmlns:p14="http://schemas.microsoft.com/office/powerpoint/2010/main" val="1416554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6" y="1308086"/>
            <a:ext cx="5915025" cy="6285266"/>
          </a:xfrm>
        </p:spPr>
        <p:txBody>
          <a:bodyPr>
            <a:normAutofit/>
          </a:bodyPr>
          <a:lstStyle/>
          <a:p>
            <a:pPr marL="0" indent="0" algn="just">
              <a:buNone/>
            </a:pPr>
            <a:r>
              <a:rPr lang="en-US" sz="1100" b="1" dirty="0" smtClean="0"/>
              <a:t>0ERATIONAL </a:t>
            </a:r>
            <a:r>
              <a:rPr lang="en-US" sz="1100" b="1" dirty="0"/>
              <a:t>STRUCTURE</a:t>
            </a:r>
          </a:p>
          <a:p>
            <a:pPr marL="0" indent="0" algn="just">
              <a:buNone/>
            </a:pPr>
            <a:r>
              <a:rPr lang="en-US" sz="1100" dirty="0"/>
              <a:t>The internal professional staff and external networked fellows are grouped into three research and </a:t>
            </a:r>
            <a:r>
              <a:rPr lang="en-US" sz="1100" dirty="0" err="1"/>
              <a:t>programme</a:t>
            </a:r>
            <a:r>
              <a:rPr lang="en-US" sz="1100" dirty="0"/>
              <a:t> based and two function based operational units – Economic Policy, Social Policy, Climate Change, Biodiversity and DRR, and </a:t>
            </a:r>
            <a:r>
              <a:rPr lang="en-US" sz="1100" dirty="0" err="1"/>
              <a:t>Programme</a:t>
            </a:r>
            <a:r>
              <a:rPr lang="en-US" sz="1100" dirty="0"/>
              <a:t> and Communication, and Finance and HR. The professional staffs, with expertise in all areas of development studies, are educated and trained from top-ranking universities from both home and abroad</a:t>
            </a:r>
            <a:r>
              <a:rPr lang="en-US" sz="1100" dirty="0" smtClean="0"/>
              <a:t>.</a:t>
            </a:r>
          </a:p>
          <a:p>
            <a:pPr marL="0" indent="0" algn="just">
              <a:buNone/>
            </a:pPr>
            <a:endParaRPr lang="en-US" sz="1100" dirty="0" smtClean="0"/>
          </a:p>
          <a:p>
            <a:pPr marL="0" indent="0" algn="just">
              <a:buNone/>
            </a:pPr>
            <a:r>
              <a:rPr lang="en-US" sz="1100" b="1" dirty="0" smtClean="0"/>
              <a:t>Figure</a:t>
            </a:r>
            <a:r>
              <a:rPr lang="en-US" sz="1100" b="1" dirty="0"/>
              <a:t>: Operational Units of Unnayan Onneshan</a:t>
            </a:r>
          </a:p>
          <a:p>
            <a:pPr marL="0" indent="0" algn="just">
              <a:buNone/>
            </a:pPr>
            <a:endParaRPr lang="en-US" sz="1100" dirty="0"/>
          </a:p>
        </p:txBody>
      </p:sp>
      <p:pic>
        <p:nvPicPr>
          <p:cNvPr id="4" name="Picture 3"/>
          <p:cNvPicPr>
            <a:picLocks noChangeAspect="1"/>
          </p:cNvPicPr>
          <p:nvPr/>
        </p:nvPicPr>
        <p:blipFill>
          <a:blip r:embed="rId2" cstate="print"/>
          <a:stretch>
            <a:fillRect/>
          </a:stretch>
        </p:blipFill>
        <p:spPr>
          <a:xfrm>
            <a:off x="600906" y="2996382"/>
            <a:ext cx="5785605" cy="4175364"/>
          </a:xfrm>
          <a:prstGeom prst="rect">
            <a:avLst/>
          </a:prstGeom>
        </p:spPr>
      </p:pic>
      <p:sp>
        <p:nvSpPr>
          <p:cNvPr id="7" name="Slide Number Placeholder 6"/>
          <p:cNvSpPr>
            <a:spLocks noGrp="1"/>
          </p:cNvSpPr>
          <p:nvPr>
            <p:ph type="sldNum" sz="quarter" idx="12"/>
          </p:nvPr>
        </p:nvSpPr>
        <p:spPr/>
        <p:txBody>
          <a:bodyPr/>
          <a:lstStyle/>
          <a:p>
            <a:fld id="{38ED17DF-0605-4DEE-91E9-393017ABA7F3}" type="slidenum">
              <a:rPr lang="en-US" smtClean="0"/>
              <a:pPr/>
              <a:t>10</a:t>
            </a:fld>
            <a:endParaRPr lang="en-US" dirty="0"/>
          </a:p>
        </p:txBody>
      </p:sp>
    </p:spTree>
    <p:extLst>
      <p:ext uri="{BB962C8B-B14F-4D97-AF65-F5344CB8AC3E}">
        <p14:creationId xmlns:p14="http://schemas.microsoft.com/office/powerpoint/2010/main" val="2072216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474464"/>
            <a:ext cx="5143500" cy="2440686"/>
          </a:xfrm>
        </p:spPr>
        <p:txBody>
          <a:bodyPr>
            <a:noAutofit/>
          </a:bodyPr>
          <a:lstStyle/>
          <a:p>
            <a:r>
              <a:rPr lang="en-US" b="1" dirty="0">
                <a:solidFill>
                  <a:srgbClr val="5E923A"/>
                </a:solidFill>
                <a:latin typeface="Kreon"/>
              </a:rPr>
              <a:t>UO in </a:t>
            </a:r>
            <a:r>
              <a:rPr lang="en-US" b="1" dirty="0" smtClean="0">
                <a:solidFill>
                  <a:srgbClr val="5E923A"/>
                </a:solidFill>
                <a:latin typeface="Kreon"/>
              </a:rPr>
              <a:t>Action </a:t>
            </a:r>
          </a:p>
          <a:p>
            <a:r>
              <a:rPr lang="en-US" b="1" dirty="0" smtClean="0">
                <a:solidFill>
                  <a:srgbClr val="5E923A"/>
                </a:solidFill>
                <a:latin typeface="Kreon"/>
              </a:rPr>
              <a:t>July 2020 - June 2021</a:t>
            </a:r>
            <a:endParaRPr lang="en-US" b="1" dirty="0">
              <a:solidFill>
                <a:srgbClr val="5E923A"/>
              </a:solidFill>
              <a:latin typeface="Kreon"/>
            </a:endParaRPr>
          </a:p>
          <a:p>
            <a:endParaRPr lang="en-US" b="1" dirty="0" smtClean="0">
              <a:solidFill>
                <a:schemeClr val="accent6">
                  <a:lumMod val="50000"/>
                </a:schemeClr>
              </a:solidFill>
              <a:latin typeface="Kreon"/>
            </a:endParaRPr>
          </a:p>
          <a:p>
            <a:r>
              <a:rPr lang="en-US" sz="1400" b="1" dirty="0"/>
              <a:t>Advancing Ideas and </a:t>
            </a:r>
            <a:r>
              <a:rPr lang="en-US" sz="1400" b="1" dirty="0" smtClean="0"/>
              <a:t>Building</a:t>
            </a:r>
            <a:br>
              <a:rPr lang="en-US" sz="1400" b="1" dirty="0" smtClean="0"/>
            </a:br>
            <a:r>
              <a:rPr lang="en-US" sz="1400" b="1" dirty="0" smtClean="0"/>
              <a:t>Constituencies </a:t>
            </a:r>
            <a:r>
              <a:rPr lang="en-US" sz="1400" b="1" dirty="0"/>
              <a:t>for Social Transformation</a:t>
            </a:r>
            <a:r>
              <a:rPr lang="en-US" sz="1600" b="1" dirty="0"/>
              <a:t/>
            </a:r>
            <a:br>
              <a:rPr lang="en-US" sz="1600" b="1" dirty="0"/>
            </a:br>
            <a:endParaRPr lang="en-US" sz="1600" b="1" dirty="0">
              <a:solidFill>
                <a:schemeClr val="accent6">
                  <a:lumMod val="50000"/>
                </a:schemeClr>
              </a:solidFill>
            </a:endParaRPr>
          </a:p>
        </p:txBody>
      </p:sp>
      <p:sp>
        <p:nvSpPr>
          <p:cNvPr id="6" name="Slide Number Placeholder 5"/>
          <p:cNvSpPr>
            <a:spLocks noGrp="1"/>
          </p:cNvSpPr>
          <p:nvPr>
            <p:ph type="sldNum" sz="quarter" idx="12"/>
          </p:nvPr>
        </p:nvSpPr>
        <p:spPr>
          <a:xfrm>
            <a:off x="4880039" y="9378597"/>
            <a:ext cx="1543050" cy="527403"/>
          </a:xfrm>
        </p:spPr>
        <p:txBody>
          <a:bodyPr/>
          <a:lstStyle/>
          <a:p>
            <a:fld id="{38ED17DF-0605-4DEE-91E9-393017ABA7F3}" type="slidenum">
              <a:rPr lang="en-US" sz="1100" b="1" smtClean="0">
                <a:solidFill>
                  <a:schemeClr val="bg1"/>
                </a:solidFill>
              </a:rPr>
              <a:pPr/>
              <a:t>11</a:t>
            </a:fld>
            <a:endParaRPr lang="en-US" sz="1100" b="1" dirty="0">
              <a:solidFill>
                <a:schemeClr val="bg1"/>
              </a:solidFill>
            </a:endParaRPr>
          </a:p>
        </p:txBody>
      </p:sp>
    </p:spTree>
    <p:extLst>
      <p:ext uri="{BB962C8B-B14F-4D97-AF65-F5344CB8AC3E}">
        <p14:creationId xmlns:p14="http://schemas.microsoft.com/office/powerpoint/2010/main" val="2012368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8" y="4273905"/>
            <a:ext cx="5915025" cy="1914702"/>
          </a:xfrm>
        </p:spPr>
        <p:txBody>
          <a:bodyPr/>
          <a:lstStyle/>
          <a:p>
            <a:pPr algn="ctr"/>
            <a:r>
              <a:rPr lang="en-US" sz="2400" b="1" dirty="0" smtClean="0">
                <a:solidFill>
                  <a:srgbClr val="5E923A"/>
                </a:solidFill>
                <a:latin typeface="Bodoni MT Black" panose="02070A03080606020203" pitchFamily="18" charset="0"/>
              </a:rPr>
              <a:t>JULY 2020</a:t>
            </a:r>
            <a:r>
              <a:rPr lang="en-US" sz="3600" b="1" dirty="0" smtClean="0">
                <a:solidFill>
                  <a:srgbClr val="5E923A"/>
                </a:solidFill>
              </a:rPr>
              <a:t/>
            </a:r>
            <a:br>
              <a:rPr lang="en-US" sz="3600" b="1" dirty="0" smtClean="0">
                <a:solidFill>
                  <a:srgbClr val="5E923A"/>
                </a:solidFill>
              </a:rPr>
            </a:br>
            <a:endParaRPr lang="en-US" dirty="0">
              <a:solidFill>
                <a:srgbClr val="5E923A"/>
              </a:solidFill>
            </a:endParaRPr>
          </a:p>
        </p:txBody>
      </p:sp>
      <p:sp>
        <p:nvSpPr>
          <p:cNvPr id="4" name="Slide Number Placeholder 3"/>
          <p:cNvSpPr>
            <a:spLocks noGrp="1"/>
          </p:cNvSpPr>
          <p:nvPr>
            <p:ph type="sldNum" sz="quarter" idx="12"/>
          </p:nvPr>
        </p:nvSpPr>
        <p:spPr/>
        <p:txBody>
          <a:bodyPr/>
          <a:lstStyle/>
          <a:p>
            <a:fld id="{38ED17DF-0605-4DEE-91E9-393017ABA7F3}"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304" y="742950"/>
            <a:ext cx="6224337" cy="8667750"/>
          </a:xfrm>
        </p:spPr>
        <p:txBody>
          <a:bodyPr>
            <a:normAutofit/>
          </a:bodyPr>
          <a:lstStyle/>
          <a:p>
            <a:pPr algn="ctr">
              <a:lnSpc>
                <a:spcPct val="100000"/>
              </a:lnSpc>
              <a:spcBef>
                <a:spcPts val="0"/>
              </a:spcBef>
              <a:buNone/>
            </a:pPr>
            <a:r>
              <a:rPr lang="en-US" sz="2800" b="1" dirty="0" smtClean="0">
                <a:solidFill>
                  <a:schemeClr val="accent6">
                    <a:lumMod val="75000"/>
                  </a:schemeClr>
                </a:solidFill>
              </a:rPr>
              <a:t>Research and Op-ed</a:t>
            </a:r>
          </a:p>
          <a:p>
            <a:pPr algn="just">
              <a:lnSpc>
                <a:spcPct val="100000"/>
              </a:lnSpc>
              <a:spcBef>
                <a:spcPts val="0"/>
              </a:spcBef>
              <a:buNone/>
            </a:pPr>
            <a:r>
              <a:rPr lang="en-US" sz="1400" dirty="0" smtClean="0"/>
              <a:t>UO has been undertaking research on the impact of COVID-19 on people’s life and</a:t>
            </a:r>
          </a:p>
          <a:p>
            <a:pPr algn="just">
              <a:lnSpc>
                <a:spcPct val="100000"/>
              </a:lnSpc>
              <a:spcBef>
                <a:spcPts val="0"/>
              </a:spcBef>
              <a:buNone/>
            </a:pPr>
            <a:r>
              <a:rPr lang="en-US" sz="1400" dirty="0" smtClean="0"/>
              <a:t>livelihood and wrote several op-ed pieces and articles in national dailies and</a:t>
            </a:r>
          </a:p>
          <a:p>
            <a:pPr algn="just">
              <a:lnSpc>
                <a:spcPct val="100000"/>
              </a:lnSpc>
              <a:spcBef>
                <a:spcPts val="0"/>
              </a:spcBef>
              <a:buNone/>
            </a:pPr>
            <a:r>
              <a:rPr lang="en-US" sz="1400" dirty="0" smtClean="0"/>
              <a:t>international  platform in the month of July 2020. Accordingly, it urged the</a:t>
            </a:r>
          </a:p>
          <a:p>
            <a:pPr algn="just">
              <a:lnSpc>
                <a:spcPct val="100000"/>
              </a:lnSpc>
              <a:spcBef>
                <a:spcPts val="0"/>
              </a:spcBef>
              <a:buNone/>
            </a:pPr>
            <a:r>
              <a:rPr lang="en-US" sz="1400" dirty="0" smtClean="0"/>
              <a:t>Government to take necessary fiscal and monetary measures to recover the</a:t>
            </a:r>
          </a:p>
          <a:p>
            <a:pPr algn="just">
              <a:lnSpc>
                <a:spcPct val="100000"/>
              </a:lnSpc>
              <a:spcBef>
                <a:spcPts val="0"/>
              </a:spcBef>
              <a:buNone/>
            </a:pPr>
            <a:r>
              <a:rPr lang="en-US" sz="1400" dirty="0" smtClean="0"/>
              <a:t>economy and also attempted to identify the factors of the assumed recovery. These</a:t>
            </a:r>
          </a:p>
          <a:p>
            <a:pPr algn="just">
              <a:lnSpc>
                <a:spcPct val="100000"/>
              </a:lnSpc>
              <a:spcBef>
                <a:spcPts val="0"/>
              </a:spcBef>
              <a:buNone/>
            </a:pPr>
            <a:r>
              <a:rPr lang="en-US" sz="1400" dirty="0" smtClean="0"/>
              <a:t>are: </a:t>
            </a:r>
          </a:p>
          <a:p>
            <a:pPr algn="just">
              <a:lnSpc>
                <a:spcPct val="100000"/>
              </a:lnSpc>
              <a:spcBef>
                <a:spcPts val="0"/>
              </a:spcBef>
              <a:buNone/>
            </a:pPr>
            <a:r>
              <a:rPr lang="en-US" sz="1400" u="sng" dirty="0" smtClean="0">
                <a:hlinkClick r:id="rId2"/>
              </a:rPr>
              <a:t>https</a:t>
            </a:r>
            <a:r>
              <a:rPr lang="en-US" sz="1400" u="sng" dirty="0">
                <a:hlinkClick r:id="rId2"/>
              </a:rPr>
              <a:t>://</a:t>
            </a:r>
            <a:r>
              <a:rPr lang="en-US" sz="1400" u="sng" dirty="0" smtClean="0">
                <a:hlinkClick r:id="rId2"/>
              </a:rPr>
              <a:t>www.bd-pratidin.com/last-page/2020/07/05/545408</a:t>
            </a:r>
            <a:endParaRPr lang="en-US" sz="1400" u="sng" dirty="0" smtClean="0"/>
          </a:p>
          <a:p>
            <a:pPr marL="0" indent="0" algn="just">
              <a:lnSpc>
                <a:spcPct val="100000"/>
              </a:lnSpc>
              <a:spcBef>
                <a:spcPts val="0"/>
              </a:spcBef>
              <a:buNone/>
            </a:pPr>
            <a:r>
              <a:rPr lang="en-US" sz="1400" u="sng" dirty="0" smtClean="0"/>
              <a:t>(Unemployment </a:t>
            </a:r>
            <a:r>
              <a:rPr lang="en-US" sz="1400" u="sng" dirty="0"/>
              <a:t>has not increased </a:t>
            </a:r>
            <a:r>
              <a:rPr lang="en-US" sz="1400" u="sng" dirty="0" smtClean="0"/>
              <a:t>so much in </a:t>
            </a:r>
            <a:r>
              <a:rPr lang="en-US" sz="1400" u="sng" dirty="0"/>
              <a:t>35 </a:t>
            </a:r>
            <a:r>
              <a:rPr lang="en-US" sz="1400" u="sng" dirty="0" smtClean="0"/>
              <a:t>years) </a:t>
            </a:r>
          </a:p>
          <a:p>
            <a:pPr marL="0" indent="0" algn="just">
              <a:lnSpc>
                <a:spcPct val="100000"/>
              </a:lnSpc>
              <a:spcBef>
                <a:spcPts val="0"/>
              </a:spcBef>
              <a:buNone/>
            </a:pPr>
            <a:endParaRPr lang="en-US" sz="1400" u="sng" dirty="0"/>
          </a:p>
          <a:p>
            <a:pPr marL="0" indent="0">
              <a:lnSpc>
                <a:spcPct val="100000"/>
              </a:lnSpc>
              <a:spcBef>
                <a:spcPts val="0"/>
              </a:spcBef>
              <a:buNone/>
            </a:pPr>
            <a:r>
              <a:rPr lang="en-US" sz="1400" u="sng" dirty="0" smtClean="0"/>
              <a:t>https</a:t>
            </a:r>
            <a:r>
              <a:rPr lang="en-US" sz="1400" u="sng" dirty="0"/>
              <a:t>://www.prothomalo.com/opinion/column/%E0%A6%A8%E0%A6%97%E0%A6%A6-%E0%A6%86%E0%A7%9F-%E0%A6%B8%E0%A6%B9%E0%A6%BE%E0%A7%9F%E0%A6%A4%E0%A6%BE-%E0%A6%A6%E0%A6%BF%E0%A7%9F%E0%A7%87-%E0%A6%85%E0%A6%B0%E0%A7%8D%E0%A6%A5%E0%A6%A8%E0%A7%80%E0%A6%A4%E0%A6%BF-%E0%A6%B8%E0%A6%9A%E0%A6%B2-%</a:t>
            </a:r>
            <a:r>
              <a:rPr lang="en-US" sz="1400" u="sng" dirty="0" smtClean="0"/>
              <a:t>E0%A6%95%E0%A6%B0%E0%A7%81%E0%A6%A8</a:t>
            </a:r>
            <a:endParaRPr lang="en-US" sz="1400" dirty="0"/>
          </a:p>
          <a:p>
            <a:pPr marL="0" indent="0">
              <a:lnSpc>
                <a:spcPct val="100000"/>
              </a:lnSpc>
              <a:spcBef>
                <a:spcPts val="0"/>
              </a:spcBef>
              <a:buNone/>
            </a:pPr>
            <a:r>
              <a:rPr lang="en-US" sz="1400" dirty="0" smtClean="0"/>
              <a:t>(Recovering the economy through providing cash transfer) </a:t>
            </a:r>
          </a:p>
          <a:p>
            <a:pPr marL="0" indent="0">
              <a:lnSpc>
                <a:spcPct val="100000"/>
              </a:lnSpc>
              <a:spcBef>
                <a:spcPts val="0"/>
              </a:spcBef>
              <a:buNone/>
            </a:pPr>
            <a:endParaRPr lang="en-US" sz="1400" u="sng" dirty="0" smtClean="0"/>
          </a:p>
          <a:p>
            <a:pPr algn="just">
              <a:spcBef>
                <a:spcPts val="0"/>
              </a:spcBef>
              <a:buNone/>
            </a:pPr>
            <a:r>
              <a:rPr lang="en-US" sz="1400" dirty="0"/>
              <a:t>An article namely— Ensuring Revival for the Many: Cottage, Micro, Small, </a:t>
            </a:r>
            <a:r>
              <a:rPr lang="en-US" sz="1400" dirty="0" smtClean="0"/>
              <a:t>and</a:t>
            </a:r>
          </a:p>
          <a:p>
            <a:pPr algn="just">
              <a:spcBef>
                <a:spcPts val="0"/>
              </a:spcBef>
              <a:buNone/>
            </a:pPr>
            <a:r>
              <a:rPr lang="en-US" sz="1400" dirty="0" smtClean="0"/>
              <a:t>Medium </a:t>
            </a:r>
            <a:r>
              <a:rPr lang="en-US" sz="1400" dirty="0"/>
              <a:t>Enterprises in Bangladesh— has been published by Center </a:t>
            </a:r>
            <a:r>
              <a:rPr lang="en-US" sz="1400" dirty="0" smtClean="0"/>
              <a:t>for</a:t>
            </a:r>
          </a:p>
          <a:p>
            <a:pPr algn="just">
              <a:spcBef>
                <a:spcPts val="0"/>
              </a:spcBef>
              <a:buNone/>
            </a:pPr>
            <a:r>
              <a:rPr lang="en-US" sz="1400" dirty="0" smtClean="0"/>
              <a:t>International </a:t>
            </a:r>
            <a:r>
              <a:rPr lang="en-US" sz="1400" dirty="0"/>
              <a:t>Private Enterprise (CIPE).  It can be reached through: </a:t>
            </a:r>
            <a:endParaRPr lang="en-US" sz="1400" dirty="0">
              <a:hlinkClick r:id="rId3"/>
            </a:endParaRPr>
          </a:p>
          <a:p>
            <a:pPr marL="0" indent="0">
              <a:spcBef>
                <a:spcPts val="0"/>
              </a:spcBef>
              <a:buNone/>
            </a:pPr>
            <a:r>
              <a:rPr lang="en-US" sz="1400" u="sng" dirty="0">
                <a:hlinkClick r:id="rId3"/>
              </a:rPr>
              <a:t>https://www.cipe.org/resources/ensuring-revival-for-the-many-cottage-micro-small-and-medium-enterprises-in-bangladesh</a:t>
            </a:r>
            <a:r>
              <a:rPr lang="en-US" sz="1400" u="sng" dirty="0" smtClean="0">
                <a:hlinkClick r:id="rId3"/>
              </a:rPr>
              <a:t>/?</a:t>
            </a:r>
            <a:endParaRPr lang="en-US" sz="1400" u="sng" dirty="0" smtClean="0"/>
          </a:p>
          <a:p>
            <a:pPr marL="0" indent="0">
              <a:spcBef>
                <a:spcPts val="0"/>
              </a:spcBef>
              <a:buNone/>
            </a:pPr>
            <a:endParaRPr lang="en-US" sz="1400" u="sng" dirty="0"/>
          </a:p>
          <a:p>
            <a:pPr marL="0" indent="0">
              <a:spcBef>
                <a:spcPts val="0"/>
              </a:spcBef>
              <a:buNone/>
            </a:pPr>
            <a:r>
              <a:rPr lang="en-US" sz="1400" dirty="0"/>
              <a:t>Another article published by the Business Standard titled— Why Recovery will be Delayed—  explored the reasons of delayed recovery of the </a:t>
            </a:r>
            <a:r>
              <a:rPr lang="en-US" sz="1400" dirty="0" err="1"/>
              <a:t>econoomy</a:t>
            </a:r>
            <a:r>
              <a:rPr lang="en-US" sz="1400" dirty="0"/>
              <a:t>  from the shocks of COVID-19 pandemic. </a:t>
            </a:r>
          </a:p>
          <a:p>
            <a:pPr>
              <a:spcBef>
                <a:spcPts val="0"/>
              </a:spcBef>
              <a:buNone/>
            </a:pPr>
            <a:r>
              <a:rPr lang="en-US" sz="1400" u="sng" dirty="0">
                <a:hlinkClick r:id="rId4"/>
              </a:rPr>
              <a:t>https://tbsnews.net/thoughts/why-recovery-will-be-delayed-111496</a:t>
            </a:r>
            <a:endParaRPr lang="en-US" sz="1400" u="sng" dirty="0"/>
          </a:p>
          <a:p>
            <a:pPr>
              <a:lnSpc>
                <a:spcPct val="100000"/>
              </a:lnSpc>
              <a:spcBef>
                <a:spcPts val="0"/>
              </a:spcBef>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13</a:t>
            </a:fld>
            <a:endParaRPr lang="en-US" dirty="0"/>
          </a:p>
        </p:txBody>
      </p:sp>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497304" y="7447513"/>
            <a:ext cx="2807370" cy="1844843"/>
          </a:xfrm>
          <a:prstGeom prst="rect">
            <a:avLst/>
          </a:prstGeom>
        </p:spPr>
      </p:pic>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3692753" y="7329171"/>
            <a:ext cx="2642937" cy="2081529"/>
          </a:xfrm>
          <a:prstGeom prst="rect">
            <a:avLst/>
          </a:prstGeom>
        </p:spPr>
      </p:pic>
    </p:spTree>
    <p:extLst>
      <p:ext uri="{BB962C8B-B14F-4D97-AF65-F5344CB8AC3E}">
        <p14:creationId xmlns:p14="http://schemas.microsoft.com/office/powerpoint/2010/main" val="437814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14</a:t>
            </a:fld>
            <a:endParaRPr lang="en-US" dirty="0"/>
          </a:p>
        </p:txBody>
      </p:sp>
      <p:sp>
        <p:nvSpPr>
          <p:cNvPr id="7" name="Content Placeholder 6"/>
          <p:cNvSpPr>
            <a:spLocks noGrp="1"/>
          </p:cNvSpPr>
          <p:nvPr>
            <p:ph idx="1"/>
          </p:nvPr>
        </p:nvSpPr>
        <p:spPr>
          <a:xfrm>
            <a:off x="471488" y="781050"/>
            <a:ext cx="5915025" cy="8141230"/>
          </a:xfrm>
        </p:spPr>
        <p:txBody>
          <a:bodyPr>
            <a:normAutofit/>
          </a:bodyPr>
          <a:lstStyle/>
          <a:p>
            <a:pPr marL="0" indent="0">
              <a:lnSpc>
                <a:spcPct val="100000"/>
              </a:lnSpc>
              <a:spcBef>
                <a:spcPts val="0"/>
              </a:spcBef>
              <a:buNone/>
            </a:pPr>
            <a:r>
              <a:rPr lang="en-US" sz="2400" dirty="0" smtClean="0">
                <a:solidFill>
                  <a:schemeClr val="accent6">
                    <a:lumMod val="75000"/>
                  </a:schemeClr>
                </a:solidFill>
              </a:rPr>
              <a:t>               </a:t>
            </a:r>
            <a:r>
              <a:rPr lang="en-US" sz="2800" b="1" dirty="0" smtClean="0">
                <a:solidFill>
                  <a:schemeClr val="accent6">
                    <a:lumMod val="75000"/>
                  </a:schemeClr>
                </a:solidFill>
              </a:rPr>
              <a:t>Webinar (International)  </a:t>
            </a:r>
          </a:p>
          <a:p>
            <a:pPr marL="0" indent="0">
              <a:lnSpc>
                <a:spcPct val="100000"/>
              </a:lnSpc>
              <a:spcBef>
                <a:spcPts val="0"/>
              </a:spcBef>
              <a:buNone/>
            </a:pPr>
            <a:r>
              <a:rPr lang="en-US" sz="1400" dirty="0" smtClean="0"/>
              <a:t>During this month, UO attended several international webinars arranged by</a:t>
            </a:r>
          </a:p>
          <a:p>
            <a:pPr marL="0" indent="0">
              <a:lnSpc>
                <a:spcPct val="100000"/>
              </a:lnSpc>
              <a:spcBef>
                <a:spcPts val="0"/>
              </a:spcBef>
              <a:buNone/>
            </a:pPr>
            <a:r>
              <a:rPr lang="en-US" sz="1400" dirty="0" smtClean="0"/>
              <a:t>IUCN and </a:t>
            </a:r>
            <a:r>
              <a:rPr lang="en-US" sz="1400" dirty="0"/>
              <a:t>Western Sydney University, </a:t>
            </a:r>
            <a:r>
              <a:rPr lang="en-US" sz="1400" dirty="0" smtClean="0"/>
              <a:t>Australia .  </a:t>
            </a:r>
          </a:p>
          <a:p>
            <a:pPr marL="0" indent="0">
              <a:lnSpc>
                <a:spcPct val="100000"/>
              </a:lnSpc>
              <a:spcBef>
                <a:spcPts val="0"/>
              </a:spcBef>
              <a:buNone/>
            </a:pPr>
            <a:endParaRPr lang="en-US" sz="1400" dirty="0" smtClean="0"/>
          </a:p>
          <a:p>
            <a:pPr marL="0" indent="0">
              <a:lnSpc>
                <a:spcPct val="100000"/>
              </a:lnSpc>
              <a:spcBef>
                <a:spcPts val="0"/>
              </a:spcBef>
              <a:buNone/>
            </a:pPr>
            <a:r>
              <a:rPr lang="en-US" sz="1400" dirty="0" smtClean="0"/>
              <a:t>As the vice president, UO attended IUCN </a:t>
            </a:r>
            <a:r>
              <a:rPr lang="en-US" sz="1400" dirty="0"/>
              <a:t>Asia Regional Members </a:t>
            </a:r>
            <a:r>
              <a:rPr lang="en-US" sz="1400" dirty="0" smtClean="0"/>
              <a:t>Committee</a:t>
            </a:r>
          </a:p>
          <a:p>
            <a:pPr marL="0" indent="0">
              <a:lnSpc>
                <a:spcPct val="100000"/>
              </a:lnSpc>
              <a:spcBef>
                <a:spcPts val="0"/>
              </a:spcBef>
              <a:buNone/>
            </a:pPr>
            <a:r>
              <a:rPr lang="en-US" sz="1400" dirty="0" smtClean="0"/>
              <a:t>Meeting. </a:t>
            </a:r>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sz="1400" dirty="0" smtClean="0"/>
          </a:p>
          <a:p>
            <a:pPr marL="0" indent="0">
              <a:lnSpc>
                <a:spcPct val="100000"/>
              </a:lnSpc>
              <a:spcBef>
                <a:spcPts val="0"/>
              </a:spcBef>
              <a:buNone/>
            </a:pPr>
            <a:r>
              <a:rPr lang="en-US" sz="1400" dirty="0" smtClean="0"/>
              <a:t>It also attended a webinar arranged by Western Sydney University, Australia on COVID-19 . </a:t>
            </a:r>
          </a:p>
          <a:p>
            <a:pPr marL="0" indent="0">
              <a:lnSpc>
                <a:spcPct val="100000"/>
              </a:lnSpc>
              <a:spcBef>
                <a:spcPts val="0"/>
              </a:spcBef>
              <a:buNone/>
            </a:pPr>
            <a:endParaRPr lang="en-US" sz="1400" dirty="0" smtClean="0"/>
          </a:p>
          <a:p>
            <a:pPr marL="0" indent="0">
              <a:lnSpc>
                <a:spcPct val="100000"/>
              </a:lnSpc>
              <a:spcBef>
                <a:spcPts val="0"/>
              </a:spcBef>
              <a:buNone/>
            </a:pPr>
            <a:endParaRPr lang="en-US" sz="1400"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71488" y="2515199"/>
            <a:ext cx="5548312" cy="2628301"/>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71488" y="6007629"/>
            <a:ext cx="6026849" cy="291465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2" y="800099"/>
            <a:ext cx="6357938" cy="8578497"/>
          </a:xfrm>
        </p:spPr>
        <p:txBody>
          <a:bodyPr>
            <a:normAutofit/>
          </a:bodyPr>
          <a:lstStyle/>
          <a:p>
            <a:pPr marL="0" indent="0" algn="ctr">
              <a:lnSpc>
                <a:spcPct val="100000"/>
              </a:lnSpc>
              <a:spcBef>
                <a:spcPts val="0"/>
              </a:spcBef>
              <a:buNone/>
            </a:pPr>
            <a:r>
              <a:rPr lang="en-US" sz="2800" b="1" dirty="0" smtClean="0">
                <a:solidFill>
                  <a:schemeClr val="accent6">
                    <a:lumMod val="75000"/>
                  </a:schemeClr>
                </a:solidFill>
              </a:rPr>
              <a:t> Webinar (National) </a:t>
            </a:r>
          </a:p>
          <a:p>
            <a:pPr marL="0" indent="0" algn="ctr">
              <a:lnSpc>
                <a:spcPct val="100000"/>
              </a:lnSpc>
              <a:spcBef>
                <a:spcPts val="0"/>
              </a:spcBef>
              <a:buNone/>
            </a:pPr>
            <a:endParaRPr lang="en-US" sz="1400" b="1" dirty="0" smtClean="0">
              <a:solidFill>
                <a:schemeClr val="accent6">
                  <a:lumMod val="75000"/>
                </a:schemeClr>
              </a:solidFill>
            </a:endParaRPr>
          </a:p>
          <a:p>
            <a:pPr marL="0" indent="0" algn="just">
              <a:lnSpc>
                <a:spcPct val="100000"/>
              </a:lnSpc>
              <a:spcBef>
                <a:spcPts val="0"/>
              </a:spcBef>
              <a:buNone/>
            </a:pPr>
            <a:r>
              <a:rPr lang="en-US" sz="1400" dirty="0" smtClean="0"/>
              <a:t>UO also made participation in many webinars hosted by IUCN national committee, CGS and other organization. These webinars were on economic, social, ecological issues. The links are: </a:t>
            </a:r>
          </a:p>
          <a:p>
            <a:pPr marL="0" indent="0" algn="just">
              <a:lnSpc>
                <a:spcPct val="100000"/>
              </a:lnSpc>
              <a:spcBef>
                <a:spcPts val="0"/>
              </a:spcBef>
              <a:buNone/>
            </a:pPr>
            <a:endParaRPr lang="en-US" sz="1400" b="1" dirty="0" smtClean="0">
              <a:solidFill>
                <a:schemeClr val="accent6">
                  <a:lumMod val="75000"/>
                </a:schemeClr>
              </a:solidFill>
            </a:endParaRPr>
          </a:p>
          <a:p>
            <a:pPr marL="0" indent="0" algn="just">
              <a:lnSpc>
                <a:spcPct val="100000"/>
              </a:lnSpc>
              <a:spcBef>
                <a:spcPts val="0"/>
              </a:spcBef>
              <a:buNone/>
            </a:pPr>
            <a:r>
              <a:rPr lang="en-US" sz="1400" u="sng" dirty="0">
                <a:hlinkClick r:id="rId2"/>
              </a:rPr>
              <a:t>https://www.facebook.com/TSBDNews/videos/904808816692903</a:t>
            </a:r>
            <a:r>
              <a:rPr lang="en-US" sz="1400" u="sng" dirty="0" smtClean="0">
                <a:hlinkClick r:id="rId2"/>
              </a:rPr>
              <a:t>/</a:t>
            </a:r>
            <a:endParaRPr lang="en-US" sz="1400" u="sng" dirty="0" smtClean="0"/>
          </a:p>
          <a:p>
            <a:pPr marL="0" indent="0" algn="just">
              <a:lnSpc>
                <a:spcPct val="100000"/>
              </a:lnSpc>
              <a:spcBef>
                <a:spcPts val="0"/>
              </a:spcBef>
              <a:buNone/>
            </a:pPr>
            <a:endParaRPr lang="en-US" sz="1400" u="sng" dirty="0" smtClean="0"/>
          </a:p>
          <a:p>
            <a:pPr marL="0" indent="0" algn="just">
              <a:lnSpc>
                <a:spcPct val="100000"/>
              </a:lnSpc>
              <a:spcBef>
                <a:spcPts val="0"/>
              </a:spcBef>
              <a:buNone/>
            </a:pPr>
            <a:r>
              <a:rPr lang="en-US" sz="1400" u="sng" dirty="0">
                <a:hlinkClick r:id="rId3"/>
              </a:rPr>
              <a:t>https://www.facebook.com/watch/?</a:t>
            </a:r>
            <a:r>
              <a:rPr lang="en-US" sz="1400" u="sng" dirty="0" smtClean="0">
                <a:hlinkClick r:id="rId3"/>
              </a:rPr>
              <a:t>v=209104540471756&amp;extid=EMIkxjgkWTqUMHMv</a:t>
            </a:r>
            <a:endParaRPr lang="en-US" sz="1400" u="sng" dirty="0" smtClean="0"/>
          </a:p>
          <a:p>
            <a:pPr marL="0" indent="0" algn="just">
              <a:lnSpc>
                <a:spcPct val="100000"/>
              </a:lnSpc>
              <a:spcBef>
                <a:spcPts val="0"/>
              </a:spcBef>
              <a:buNone/>
            </a:pPr>
            <a:endParaRPr lang="en-US" sz="1400" u="sng" dirty="0" smtClean="0"/>
          </a:p>
          <a:p>
            <a:pPr marL="0" indent="0">
              <a:lnSpc>
                <a:spcPct val="100000"/>
              </a:lnSpc>
              <a:spcBef>
                <a:spcPts val="0"/>
              </a:spcBef>
              <a:buNone/>
            </a:pPr>
            <a:r>
              <a:rPr lang="en-US" sz="1400" u="sng" dirty="0" smtClean="0">
                <a:hlinkClick r:id="rId4"/>
              </a:rPr>
              <a:t>https</a:t>
            </a:r>
            <a:r>
              <a:rPr lang="en-US" sz="1400" u="sng" dirty="0">
                <a:hlinkClick r:id="rId4"/>
              </a:rPr>
              <a:t>://www.facebook.com/747390243/videos/10163657665315244/?</a:t>
            </a:r>
            <a:r>
              <a:rPr lang="en-US" sz="1400" u="sng" dirty="0" smtClean="0">
                <a:hlinkClick r:id="rId4"/>
              </a:rPr>
              <a:t>extid=WELXSPLvJRPF6cq4</a:t>
            </a:r>
            <a:endParaRPr lang="en-US" sz="1400" u="sng" dirty="0" smtClean="0"/>
          </a:p>
          <a:p>
            <a:pPr marL="0" indent="0">
              <a:lnSpc>
                <a:spcPct val="100000"/>
              </a:lnSpc>
              <a:spcBef>
                <a:spcPts val="0"/>
              </a:spcBef>
              <a:buNone/>
            </a:pPr>
            <a:endParaRPr lang="en-US" sz="1400" u="sng" dirty="0"/>
          </a:p>
          <a:p>
            <a:pPr marL="0" indent="0">
              <a:lnSpc>
                <a:spcPct val="100000"/>
              </a:lnSpc>
              <a:spcBef>
                <a:spcPts val="0"/>
              </a:spcBef>
              <a:buNone/>
            </a:pPr>
            <a:r>
              <a:rPr lang="en-US" sz="1400" u="sng" dirty="0">
                <a:hlinkClick r:id="rId5"/>
              </a:rPr>
              <a:t>https://</a:t>
            </a:r>
            <a:r>
              <a:rPr lang="en-US" sz="1400" u="sng" dirty="0" smtClean="0">
                <a:hlinkClick r:id="rId5"/>
              </a:rPr>
              <a:t>www.youtube.com/watch?v=jJKzADWq9K0&amp;fbclid=IwAR2juEQ2aX4jCu3DugdKdjTvhXxWjPeLXC45J0ADMM03zY3FJOZQJkET6A</a:t>
            </a:r>
            <a:endParaRPr lang="en-US" sz="1400" u="sng" dirty="0" smtClean="0"/>
          </a:p>
          <a:p>
            <a:pPr marL="0" indent="0">
              <a:lnSpc>
                <a:spcPct val="100000"/>
              </a:lnSpc>
              <a:spcBef>
                <a:spcPts val="0"/>
              </a:spcBef>
              <a:buNone/>
            </a:pPr>
            <a:endParaRPr lang="en-US" sz="1400" u="sng" dirty="0"/>
          </a:p>
          <a:p>
            <a:pPr marL="0" indent="0">
              <a:lnSpc>
                <a:spcPct val="100000"/>
              </a:lnSpc>
              <a:spcBef>
                <a:spcPts val="0"/>
              </a:spcBef>
              <a:buNone/>
            </a:pPr>
            <a:r>
              <a:rPr lang="en-US" sz="1400" u="sng" dirty="0">
                <a:hlinkClick r:id="rId6"/>
              </a:rPr>
              <a:t>https://</a:t>
            </a:r>
            <a:r>
              <a:rPr lang="en-US" sz="1400" u="sng" dirty="0" smtClean="0">
                <a:hlinkClick r:id="rId6"/>
              </a:rPr>
              <a:t>cgs-bd.com/article/753/Rebooting-the-economy-and-forthcoming-national-budget</a:t>
            </a:r>
            <a:endParaRPr lang="en-US" sz="1400" u="sng" dirty="0" smtClean="0"/>
          </a:p>
          <a:p>
            <a:pPr marL="0" indent="0">
              <a:lnSpc>
                <a:spcPct val="100000"/>
              </a:lnSpc>
              <a:spcBef>
                <a:spcPts val="0"/>
              </a:spcBef>
              <a:buNone/>
            </a:pPr>
            <a:endParaRPr lang="en-US" sz="1400" dirty="0"/>
          </a:p>
          <a:p>
            <a:pPr marL="0" indent="0">
              <a:lnSpc>
                <a:spcPct val="100000"/>
              </a:lnSpc>
              <a:spcBef>
                <a:spcPts val="0"/>
              </a:spcBef>
              <a:buNone/>
            </a:pPr>
            <a:endParaRPr lang="en-US" sz="1400" dirty="0"/>
          </a:p>
          <a:p>
            <a:pPr marL="0" indent="0">
              <a:lnSpc>
                <a:spcPct val="100000"/>
              </a:lnSpc>
              <a:spcBef>
                <a:spcPts val="0"/>
              </a:spcBef>
              <a:buNone/>
            </a:pPr>
            <a:endParaRPr lang="en-US" sz="1400" u="sng" dirty="0" smtClean="0"/>
          </a:p>
          <a:p>
            <a:pPr marL="0" indent="0">
              <a:lnSpc>
                <a:spcPct val="100000"/>
              </a:lnSpc>
              <a:spcBef>
                <a:spcPts val="0"/>
              </a:spcBef>
              <a:buNone/>
            </a:pPr>
            <a:endParaRPr lang="en-US" sz="1400" u="sng" dirty="0" smtClean="0"/>
          </a:p>
          <a:p>
            <a:pPr marL="0" indent="0">
              <a:lnSpc>
                <a:spcPct val="100000"/>
              </a:lnSpc>
              <a:spcBef>
                <a:spcPts val="0"/>
              </a:spcBef>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15</a:t>
            </a:fld>
            <a:endParaRPr lang="en-US" dirty="0"/>
          </a:p>
        </p:txBody>
      </p:sp>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681037" y="5565598"/>
            <a:ext cx="2776538" cy="2444926"/>
          </a:xfrm>
          <a:prstGeom prst="rect">
            <a:avLst/>
          </a:prstGeom>
        </p:spPr>
      </p:pic>
      <p:pic>
        <p:nvPicPr>
          <p:cNvPr id="6" name="Picture 5"/>
          <p:cNvPicPr/>
          <p:nvPr/>
        </p:nvPicPr>
        <p:blipFill>
          <a:blip r:embed="rId8">
            <a:extLst>
              <a:ext uri="{28A0092B-C50C-407E-A947-70E740481C1C}">
                <a14:useLocalDpi xmlns:a14="http://schemas.microsoft.com/office/drawing/2010/main" val="0"/>
              </a:ext>
            </a:extLst>
          </a:blip>
          <a:stretch>
            <a:fillRect/>
          </a:stretch>
        </p:blipFill>
        <p:spPr>
          <a:xfrm>
            <a:off x="3638549" y="5565597"/>
            <a:ext cx="2845500" cy="2444927"/>
          </a:xfrm>
          <a:prstGeom prst="rect">
            <a:avLst/>
          </a:prstGeom>
        </p:spPr>
      </p:pic>
    </p:spTree>
    <p:extLst>
      <p:ext uri="{BB962C8B-B14F-4D97-AF65-F5344CB8AC3E}">
        <p14:creationId xmlns:p14="http://schemas.microsoft.com/office/powerpoint/2010/main" val="1743430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889000"/>
            <a:ext cx="6381750" cy="9017000"/>
          </a:xfrm>
        </p:spPr>
        <p:txBody>
          <a:bodyPr>
            <a:normAutofit/>
          </a:bodyPr>
          <a:lstStyle/>
          <a:p>
            <a:pPr marL="0" indent="0" algn="ctr">
              <a:buNone/>
            </a:pPr>
            <a:r>
              <a:rPr lang="en-US" sz="2800" b="1" dirty="0" smtClean="0">
                <a:solidFill>
                  <a:schemeClr val="accent6">
                    <a:lumMod val="75000"/>
                  </a:schemeClr>
                </a:solidFill>
              </a:rPr>
              <a:t>Action Research </a:t>
            </a:r>
            <a:endParaRPr lang="en-US" sz="1400" dirty="0" smtClean="0"/>
          </a:p>
          <a:p>
            <a:pPr marL="0" lvl="0" indent="0" algn="just">
              <a:buNone/>
            </a:pPr>
            <a:r>
              <a:rPr lang="en-US" sz="1400" dirty="0" smtClean="0"/>
              <a:t>UO kept working in the Sundarbans, facilitating forest people cooperatives,  monitoring and evaluating their activities and  documenting them.   </a:t>
            </a:r>
          </a:p>
          <a:p>
            <a:pPr marL="0" lvl="0" indent="0" algn="just">
              <a:buNone/>
            </a:pPr>
            <a:r>
              <a:rPr lang="en-US" sz="1400" dirty="0" smtClean="0"/>
              <a:t>In July 2020, </a:t>
            </a:r>
            <a:r>
              <a:rPr lang="en-US" sz="1400" dirty="0"/>
              <a:t>m</a:t>
            </a:r>
            <a:r>
              <a:rPr lang="en-US" sz="1400" dirty="0" smtClean="0"/>
              <a:t>embers of the cooperatives participated with local administration to repair the embankment damaged by cyclone </a:t>
            </a:r>
            <a:r>
              <a:rPr lang="en-US" sz="1400" dirty="0" err="1" smtClean="0"/>
              <a:t>Amphan</a:t>
            </a:r>
            <a:r>
              <a:rPr lang="en-US" sz="1400" dirty="0" smtClean="0"/>
              <a:t>.  </a:t>
            </a:r>
            <a:endParaRPr lang="en-US" sz="1400" dirty="0"/>
          </a:p>
          <a:p>
            <a:pPr marL="0" lvl="0" indent="0" algn="just">
              <a:buNone/>
            </a:pPr>
            <a:endParaRPr lang="en-US" sz="1400" dirty="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a:p>
          <a:p>
            <a:pPr marL="0" indent="0" algn="just">
              <a:buNone/>
            </a:pPr>
            <a:endParaRPr lang="en-US" sz="1100" b="1" dirty="0" smtClean="0"/>
          </a:p>
          <a:p>
            <a:pPr marL="0" indent="0" algn="just">
              <a:buNone/>
            </a:pPr>
            <a:r>
              <a:rPr lang="en-US" sz="1400" dirty="0" smtClean="0"/>
              <a:t>They participated with the low enforcement agency to patrol in the forest against illegal resources extraction</a:t>
            </a:r>
            <a:r>
              <a:rPr lang="en-US" sz="1400" dirty="0"/>
              <a:t> </a:t>
            </a:r>
            <a:r>
              <a:rPr lang="en-US" sz="1400" dirty="0" smtClean="0"/>
              <a:t>and sat for a exchange meeting with local journalists and media representatives regarding their present socio-economic condition in the wake of COVID-19 pandemic.  </a:t>
            </a:r>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16</a:t>
            </a:fld>
            <a:endParaRPr lang="en-US" dirty="0"/>
          </a:p>
        </p:txBody>
      </p:sp>
      <p:pic>
        <p:nvPicPr>
          <p:cNvPr id="8" name="Picture 7" descr="C:\Users\hp 450\Desktop\FPP all may 20\Jully photo\reconstraction.jpeg"/>
          <p:cNvPicPr/>
          <p:nvPr/>
        </p:nvPicPr>
        <p:blipFill>
          <a:blip r:embed="rId2">
            <a:extLst>
              <a:ext uri="{28A0092B-C50C-407E-A947-70E740481C1C}">
                <a14:useLocalDpi xmlns:a14="http://schemas.microsoft.com/office/drawing/2010/main" val="0"/>
              </a:ext>
            </a:extLst>
          </a:blip>
          <a:srcRect/>
          <a:stretch>
            <a:fillRect/>
          </a:stretch>
        </p:blipFill>
        <p:spPr bwMode="auto">
          <a:xfrm>
            <a:off x="659067" y="2438223"/>
            <a:ext cx="5235575" cy="2381427"/>
          </a:xfrm>
          <a:prstGeom prst="rect">
            <a:avLst/>
          </a:prstGeom>
          <a:noFill/>
          <a:ln>
            <a:noFill/>
          </a:ln>
        </p:spPr>
      </p:pic>
      <p:pic>
        <p:nvPicPr>
          <p:cNvPr id="9" name="Picture 8" descr="C:\Users\hp 450\Desktop\FPP all may 20\Jully photo\Sunderbon visit forester.jpg"/>
          <p:cNvPicPr/>
          <p:nvPr/>
        </p:nvPicPr>
        <p:blipFill>
          <a:blip r:embed="rId3">
            <a:extLst>
              <a:ext uri="{28A0092B-C50C-407E-A947-70E740481C1C}">
                <a14:useLocalDpi xmlns:a14="http://schemas.microsoft.com/office/drawing/2010/main" val="0"/>
              </a:ext>
            </a:extLst>
          </a:blip>
          <a:srcRect/>
          <a:stretch>
            <a:fillRect/>
          </a:stretch>
        </p:blipFill>
        <p:spPr bwMode="auto">
          <a:xfrm>
            <a:off x="604171" y="6061691"/>
            <a:ext cx="2974975" cy="2746729"/>
          </a:xfrm>
          <a:prstGeom prst="rect">
            <a:avLst/>
          </a:prstGeom>
          <a:noFill/>
          <a:ln>
            <a:noFill/>
          </a:ln>
        </p:spPr>
      </p:pic>
      <p:pic>
        <p:nvPicPr>
          <p:cNvPr id="10" name="Picture 9" descr="C:\Users\hp 450\Desktop\FPP all may 20\Jully photo\Meeting photo.jpg"/>
          <p:cNvPicPr/>
          <p:nvPr/>
        </p:nvPicPr>
        <p:blipFill>
          <a:blip r:embed="rId4">
            <a:extLst>
              <a:ext uri="{28A0092B-C50C-407E-A947-70E740481C1C}">
                <a14:useLocalDpi xmlns:a14="http://schemas.microsoft.com/office/drawing/2010/main" val="0"/>
              </a:ext>
            </a:extLst>
          </a:blip>
          <a:srcRect/>
          <a:stretch>
            <a:fillRect/>
          </a:stretch>
        </p:blipFill>
        <p:spPr bwMode="auto">
          <a:xfrm>
            <a:off x="3707067" y="6061691"/>
            <a:ext cx="2776982" cy="2746729"/>
          </a:xfrm>
          <a:prstGeom prst="rect">
            <a:avLst/>
          </a:prstGeom>
          <a:noFill/>
          <a:ln>
            <a:noFill/>
          </a:ln>
        </p:spPr>
      </p:pic>
    </p:spTree>
    <p:extLst>
      <p:ext uri="{BB962C8B-B14F-4D97-AF65-F5344CB8AC3E}">
        <p14:creationId xmlns:p14="http://schemas.microsoft.com/office/powerpoint/2010/main" val="3229037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48" y="889000"/>
            <a:ext cx="6064251" cy="9017000"/>
          </a:xfrm>
        </p:spPr>
        <p:txBody>
          <a:bodyPr>
            <a:normAutofit/>
          </a:bodyPr>
          <a:lstStyle/>
          <a:p>
            <a:pPr marL="0" indent="0" algn="ctr">
              <a:buNone/>
            </a:pPr>
            <a:r>
              <a:rPr lang="en-US" sz="2800" b="1" dirty="0" smtClean="0">
                <a:solidFill>
                  <a:schemeClr val="accent6">
                    <a:lumMod val="75000"/>
                  </a:schemeClr>
                </a:solidFill>
              </a:rPr>
              <a:t>Action Research </a:t>
            </a:r>
            <a:r>
              <a:rPr lang="en-US" sz="1400" dirty="0" smtClean="0">
                <a:solidFill>
                  <a:schemeClr val="accent6">
                    <a:lumMod val="75000"/>
                  </a:schemeClr>
                </a:solidFill>
              </a:rPr>
              <a:t>  </a:t>
            </a:r>
            <a:endParaRPr lang="en-US" sz="1400" dirty="0">
              <a:solidFill>
                <a:schemeClr val="accent6">
                  <a:lumMod val="75000"/>
                </a:schemeClr>
              </a:solidFill>
            </a:endParaRPr>
          </a:p>
          <a:p>
            <a:pPr marL="0" lvl="0" indent="0" algn="just">
              <a:buNone/>
            </a:pPr>
            <a:r>
              <a:rPr lang="en-US" sz="1400" dirty="0" smtClean="0"/>
              <a:t>Forest peoples’ cooperatives were also present in tree plantation program arranged by the Union </a:t>
            </a:r>
            <a:r>
              <a:rPr lang="en-US" sz="1400" dirty="0" err="1" smtClean="0"/>
              <a:t>Parishad</a:t>
            </a:r>
            <a:r>
              <a:rPr lang="en-US" sz="1400" dirty="0" smtClean="0"/>
              <a:t>. </a:t>
            </a:r>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r>
              <a:rPr lang="en-US" sz="1400" dirty="0" smtClean="0"/>
              <a:t>They attended the programs for saving deer, arranged by </a:t>
            </a:r>
            <a:r>
              <a:rPr lang="en-US" sz="1400" dirty="0"/>
              <a:t>forest department </a:t>
            </a:r>
            <a:r>
              <a:rPr lang="en-US" sz="1400" dirty="0" smtClean="0"/>
              <a:t>and they believe that the number of deer seems increasing since they often find deer roaming near the locality now-a-days, which was rare in recent time.</a:t>
            </a:r>
          </a:p>
          <a:p>
            <a:pPr marL="0" lvl="0" indent="0" algn="just">
              <a:buNone/>
            </a:pPr>
            <a:r>
              <a:rPr lang="en-US" sz="1400" dirty="0" smtClean="0"/>
              <a:t>They also participated in distributing mask, sanitizer among the local people by the Red-Crescent Society  to take precautionary measures against COVID-19.  </a:t>
            </a:r>
            <a:endParaRPr lang="en-US" sz="1100"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smtClean="0"/>
          </a:p>
          <a:p>
            <a:pPr marL="0" indent="0" algn="just">
              <a:buNone/>
            </a:pPr>
            <a:endParaRPr lang="en-US" sz="1100" b="1" dirty="0"/>
          </a:p>
          <a:p>
            <a:pPr marL="0" indent="0" algn="just">
              <a:buNone/>
            </a:pPr>
            <a:endParaRPr lang="en-US" sz="1100" b="1" dirty="0" smtClean="0"/>
          </a:p>
          <a:p>
            <a:pPr marL="0" indent="0" algn="just">
              <a:buNone/>
            </a:pPr>
            <a:endParaRPr lang="en-US" sz="1100" b="1" dirty="0" smtClean="0"/>
          </a:p>
          <a:p>
            <a:pPr marL="0" indent="0" algn="just">
              <a:buNone/>
            </a:pPr>
            <a:endParaRPr lang="en-US" sz="1400" dirty="0" smtClean="0"/>
          </a:p>
        </p:txBody>
      </p:sp>
      <p:sp>
        <p:nvSpPr>
          <p:cNvPr id="6" name="Slide Number Placeholder 5"/>
          <p:cNvSpPr>
            <a:spLocks noGrp="1"/>
          </p:cNvSpPr>
          <p:nvPr>
            <p:ph type="sldNum" sz="quarter" idx="12"/>
          </p:nvPr>
        </p:nvSpPr>
        <p:spPr/>
        <p:txBody>
          <a:bodyPr/>
          <a:lstStyle/>
          <a:p>
            <a:fld id="{38ED17DF-0605-4DEE-91E9-393017ABA7F3}" type="slidenum">
              <a:rPr lang="en-US" smtClean="0"/>
              <a:pPr/>
              <a:t>17</a:t>
            </a:fld>
            <a:endParaRPr lang="en-US" dirty="0"/>
          </a:p>
        </p:txBody>
      </p:sp>
      <p:pic>
        <p:nvPicPr>
          <p:cNvPr id="7" name="Picture 6" descr="C:\Users\hp 450\Desktop\FPP all may 20\Jully photo\Tree plantation.jpg"/>
          <p:cNvPicPr/>
          <p:nvPr/>
        </p:nvPicPr>
        <p:blipFill>
          <a:blip r:embed="rId2">
            <a:extLst>
              <a:ext uri="{28A0092B-C50C-407E-A947-70E740481C1C}">
                <a14:useLocalDpi xmlns:a14="http://schemas.microsoft.com/office/drawing/2010/main" val="0"/>
              </a:ext>
            </a:extLst>
          </a:blip>
          <a:srcRect/>
          <a:stretch>
            <a:fillRect/>
          </a:stretch>
        </p:blipFill>
        <p:spPr bwMode="auto">
          <a:xfrm>
            <a:off x="975425" y="1982954"/>
            <a:ext cx="2578099" cy="2771775"/>
          </a:xfrm>
          <a:prstGeom prst="rect">
            <a:avLst/>
          </a:prstGeom>
          <a:noFill/>
          <a:ln>
            <a:noFill/>
          </a:ln>
        </p:spPr>
      </p:pic>
      <p:pic>
        <p:nvPicPr>
          <p:cNvPr id="11" name="Picture 10" descr="C:\Users\hp 450\Desktop\FPP all may 20\Jully photo\Deer.jpg"/>
          <p:cNvPicPr/>
          <p:nvPr/>
        </p:nvPicPr>
        <p:blipFill>
          <a:blip r:embed="rId3">
            <a:extLst>
              <a:ext uri="{28A0092B-C50C-407E-A947-70E740481C1C}">
                <a14:useLocalDpi xmlns:a14="http://schemas.microsoft.com/office/drawing/2010/main" val="0"/>
              </a:ext>
            </a:extLst>
          </a:blip>
          <a:srcRect/>
          <a:stretch>
            <a:fillRect/>
          </a:stretch>
        </p:blipFill>
        <p:spPr bwMode="auto">
          <a:xfrm>
            <a:off x="3790950" y="1982954"/>
            <a:ext cx="2693099" cy="2771775"/>
          </a:xfrm>
          <a:prstGeom prst="rect">
            <a:avLst/>
          </a:prstGeom>
          <a:noFill/>
          <a:ln>
            <a:noFill/>
          </a:ln>
        </p:spPr>
      </p:pic>
      <p:pic>
        <p:nvPicPr>
          <p:cNvPr id="12" name="Picture 11" descr="C:\Users\hp 450\Desktop\FPP all may 20\Jully photo\Female received donation.jpg"/>
          <p:cNvPicPr/>
          <p:nvPr/>
        </p:nvPicPr>
        <p:blipFill>
          <a:blip r:embed="rId4">
            <a:extLst>
              <a:ext uri="{28A0092B-C50C-407E-A947-70E740481C1C}">
                <a14:useLocalDpi xmlns:a14="http://schemas.microsoft.com/office/drawing/2010/main" val="0"/>
              </a:ext>
            </a:extLst>
          </a:blip>
          <a:srcRect/>
          <a:stretch>
            <a:fillRect/>
          </a:stretch>
        </p:blipFill>
        <p:spPr bwMode="auto">
          <a:xfrm>
            <a:off x="552449" y="6533338"/>
            <a:ext cx="6064251" cy="2458262"/>
          </a:xfrm>
          <a:prstGeom prst="rect">
            <a:avLst/>
          </a:prstGeom>
          <a:noFill/>
          <a:ln>
            <a:noFill/>
          </a:ln>
        </p:spPr>
      </p:pic>
    </p:spTree>
    <p:extLst>
      <p:ext uri="{BB962C8B-B14F-4D97-AF65-F5344CB8AC3E}">
        <p14:creationId xmlns:p14="http://schemas.microsoft.com/office/powerpoint/2010/main" val="3605690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88" y="42866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August 2020 </a:t>
            </a:r>
            <a:r>
              <a:rPr lang="en-US" sz="3600" b="1" dirty="0" smtClean="0">
                <a:solidFill>
                  <a:schemeClr val="accent6">
                    <a:lumMod val="75000"/>
                  </a:schemeClr>
                </a:solidFill>
              </a:rPr>
              <a:t/>
            </a:r>
            <a:br>
              <a:rPr lang="en-US" sz="3600" b="1" dirty="0" smtClean="0">
                <a:solidFill>
                  <a:schemeClr val="accent6">
                    <a:lumMod val="75000"/>
                  </a:schemeClr>
                </a:solidFill>
              </a:rPr>
            </a:b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38ED17DF-0605-4DEE-91E9-393017ABA7F3}"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188" y="742950"/>
            <a:ext cx="5915025" cy="8667750"/>
          </a:xfrm>
        </p:spPr>
        <p:txBody>
          <a:bodyPr>
            <a:normAutofit/>
          </a:bodyPr>
          <a:lstStyle/>
          <a:p>
            <a:pPr algn="ctr">
              <a:lnSpc>
                <a:spcPct val="100000"/>
              </a:lnSpc>
              <a:spcBef>
                <a:spcPts val="0"/>
              </a:spcBef>
              <a:buNone/>
            </a:pPr>
            <a:r>
              <a:rPr lang="en-US" sz="2800" b="1" dirty="0" smtClean="0">
                <a:solidFill>
                  <a:schemeClr val="accent6">
                    <a:lumMod val="75000"/>
                  </a:schemeClr>
                </a:solidFill>
              </a:rPr>
              <a:t>Research and Op-ed </a:t>
            </a:r>
          </a:p>
          <a:p>
            <a:pPr algn="just">
              <a:lnSpc>
                <a:spcPct val="100000"/>
              </a:lnSpc>
              <a:spcBef>
                <a:spcPts val="0"/>
              </a:spcBef>
              <a:buNone/>
            </a:pPr>
            <a:r>
              <a:rPr lang="en-US" sz="1400" dirty="0" smtClean="0"/>
              <a:t>In August 2020, three articles has </a:t>
            </a:r>
            <a:r>
              <a:rPr lang="en-US" sz="1400" dirty="0"/>
              <a:t>been published by Center </a:t>
            </a:r>
            <a:r>
              <a:rPr lang="en-US" sz="1400" dirty="0" smtClean="0"/>
              <a:t>for</a:t>
            </a:r>
          </a:p>
          <a:p>
            <a:pPr algn="just">
              <a:lnSpc>
                <a:spcPct val="100000"/>
              </a:lnSpc>
              <a:spcBef>
                <a:spcPts val="0"/>
              </a:spcBef>
              <a:buNone/>
            </a:pPr>
            <a:r>
              <a:rPr lang="en-US" sz="1400" dirty="0" smtClean="0"/>
              <a:t>International </a:t>
            </a:r>
            <a:r>
              <a:rPr lang="en-US" sz="1400" dirty="0"/>
              <a:t>Private Enterprise (CIPE).  </a:t>
            </a:r>
            <a:r>
              <a:rPr lang="en-US" sz="1400" dirty="0" smtClean="0"/>
              <a:t>These are:  </a:t>
            </a: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r>
              <a:rPr lang="en-US" sz="1400" dirty="0" smtClean="0"/>
              <a:t>Restarting </a:t>
            </a:r>
            <a:r>
              <a:rPr lang="en-US" sz="1400" dirty="0"/>
              <a:t>the Economy: A Seven-Point Framework</a:t>
            </a:r>
          </a:p>
          <a:p>
            <a:pPr marL="0" indent="0" algn="just">
              <a:lnSpc>
                <a:spcPct val="100000"/>
              </a:lnSpc>
              <a:spcBef>
                <a:spcPts val="0"/>
              </a:spcBef>
              <a:buNone/>
            </a:pPr>
            <a:r>
              <a:rPr lang="en-US" sz="1400" u="sng" dirty="0" smtClean="0">
                <a:hlinkClick r:id="rId2"/>
              </a:rPr>
              <a:t>https</a:t>
            </a:r>
            <a:r>
              <a:rPr lang="en-US" sz="1400" u="sng" dirty="0">
                <a:hlinkClick r:id="rId2"/>
              </a:rPr>
              <a:t>://www.cipe.org/resources/restarting-the-economy-a-seven-point-framework</a:t>
            </a:r>
            <a:r>
              <a:rPr lang="en-US" sz="1400" u="sng" dirty="0" smtClean="0">
                <a:hlinkClick r:id="rId2"/>
              </a:rPr>
              <a:t>/</a:t>
            </a:r>
            <a:endParaRPr lang="en-US" sz="1400" u="sng" dirty="0" smtClean="0"/>
          </a:p>
          <a:p>
            <a:pPr marL="0" indent="0" algn="just">
              <a:lnSpc>
                <a:spcPct val="100000"/>
              </a:lnSpc>
              <a:spcBef>
                <a:spcPts val="0"/>
              </a:spcBef>
              <a:buNone/>
            </a:pPr>
            <a:endParaRPr lang="en-US" sz="1400" u="sng" dirty="0" smtClean="0"/>
          </a:p>
          <a:p>
            <a:pPr algn="just">
              <a:lnSpc>
                <a:spcPct val="100000"/>
              </a:lnSpc>
              <a:spcBef>
                <a:spcPts val="0"/>
              </a:spcBef>
              <a:buNone/>
            </a:pPr>
            <a:r>
              <a:rPr lang="en-US" sz="1400" dirty="0"/>
              <a:t>Catering to the Vulnerable: Need for Overhauling of Social Security </a:t>
            </a:r>
            <a:r>
              <a:rPr lang="en-US" sz="1400" dirty="0" smtClean="0"/>
              <a:t>in</a:t>
            </a:r>
          </a:p>
          <a:p>
            <a:pPr algn="just">
              <a:lnSpc>
                <a:spcPct val="100000"/>
              </a:lnSpc>
              <a:spcBef>
                <a:spcPts val="0"/>
              </a:spcBef>
              <a:buNone/>
            </a:pPr>
            <a:r>
              <a:rPr lang="en-US" sz="1400" dirty="0" smtClean="0"/>
              <a:t>Bangladesh</a:t>
            </a:r>
          </a:p>
          <a:p>
            <a:pPr algn="just">
              <a:lnSpc>
                <a:spcPct val="100000"/>
              </a:lnSpc>
              <a:spcBef>
                <a:spcPts val="0"/>
              </a:spcBef>
              <a:buNone/>
            </a:pPr>
            <a:r>
              <a:rPr lang="en-US" sz="1400" u="sng" dirty="0" smtClean="0">
                <a:hlinkClick r:id="rId3"/>
              </a:rPr>
              <a:t>https</a:t>
            </a:r>
            <a:r>
              <a:rPr lang="en-US" sz="1400" u="sng" dirty="0">
                <a:hlinkClick r:id="rId3"/>
              </a:rPr>
              <a:t>://</a:t>
            </a:r>
            <a:r>
              <a:rPr lang="en-US" sz="1400" u="sng" dirty="0" smtClean="0">
                <a:hlinkClick r:id="rId3"/>
              </a:rPr>
              <a:t>www.cipe.org/resources/catering-to-the-vulnerable-need-for</a:t>
            </a:r>
          </a:p>
          <a:p>
            <a:pPr algn="just">
              <a:lnSpc>
                <a:spcPct val="100000"/>
              </a:lnSpc>
              <a:spcBef>
                <a:spcPts val="0"/>
              </a:spcBef>
              <a:buNone/>
            </a:pPr>
            <a:r>
              <a:rPr lang="en-US" sz="1400" u="sng" dirty="0" smtClean="0">
                <a:hlinkClick r:id="rId3"/>
              </a:rPr>
              <a:t>overhauling-of-social-security-in-</a:t>
            </a:r>
            <a:r>
              <a:rPr lang="en-US" sz="1400" u="sng" dirty="0" err="1" smtClean="0">
                <a:hlinkClick r:id="rId3"/>
              </a:rPr>
              <a:t>bangladesh</a:t>
            </a:r>
            <a:r>
              <a:rPr lang="en-US" sz="1400" u="sng" dirty="0" smtClean="0">
                <a:hlinkClick r:id="rId3"/>
              </a:rPr>
              <a:t>/</a:t>
            </a:r>
            <a:endParaRPr lang="en-US" sz="1400" u="sng" dirty="0" smtClean="0"/>
          </a:p>
          <a:p>
            <a:pPr algn="just">
              <a:lnSpc>
                <a:spcPct val="100000"/>
              </a:lnSpc>
              <a:spcBef>
                <a:spcPts val="0"/>
              </a:spcBef>
              <a:buNone/>
            </a:pPr>
            <a:endParaRPr lang="en-US" sz="1400" u="sng" dirty="0" smtClean="0"/>
          </a:p>
          <a:p>
            <a:pPr algn="just">
              <a:lnSpc>
                <a:spcPct val="100000"/>
              </a:lnSpc>
              <a:spcBef>
                <a:spcPts val="0"/>
              </a:spcBef>
              <a:buNone/>
            </a:pPr>
            <a:r>
              <a:rPr lang="en-US" sz="1400" dirty="0"/>
              <a:t>Diversification – the Pathway for Economic Recover</a:t>
            </a:r>
          </a:p>
          <a:p>
            <a:pPr algn="just">
              <a:lnSpc>
                <a:spcPct val="100000"/>
              </a:lnSpc>
              <a:spcBef>
                <a:spcPts val="0"/>
              </a:spcBef>
              <a:buNone/>
            </a:pPr>
            <a:r>
              <a:rPr lang="en-US" sz="1400" u="sng" dirty="0" smtClean="0">
                <a:hlinkClick r:id="rId4"/>
              </a:rPr>
              <a:t>https</a:t>
            </a:r>
            <a:r>
              <a:rPr lang="en-US" sz="1400" u="sng" dirty="0">
                <a:hlinkClick r:id="rId4"/>
              </a:rPr>
              <a:t>://www.cipe.org/resources/diversification-the-pathway-for-economic-recovery</a:t>
            </a:r>
            <a:r>
              <a:rPr lang="en-US" sz="1400" u="sng" dirty="0" smtClean="0">
                <a:hlinkClick r:id="rId4"/>
              </a:rPr>
              <a:t>/</a:t>
            </a:r>
            <a:endParaRPr lang="en-US" sz="1400" u="sng" dirty="0" smtClean="0"/>
          </a:p>
          <a:p>
            <a:pPr algn="just">
              <a:lnSpc>
                <a:spcPct val="100000"/>
              </a:lnSpc>
              <a:spcBef>
                <a:spcPts val="0"/>
              </a:spcBef>
              <a:buNone/>
            </a:pPr>
            <a:endParaRPr lang="en-US" sz="1400" u="sng" dirty="0" smtClean="0"/>
          </a:p>
          <a:p>
            <a:pPr algn="just">
              <a:lnSpc>
                <a:spcPct val="100000"/>
              </a:lnSpc>
              <a:spcBef>
                <a:spcPts val="0"/>
              </a:spcBef>
              <a:buNone/>
            </a:pPr>
            <a:r>
              <a:rPr lang="en-US" sz="1400" dirty="0" smtClean="0"/>
              <a:t>Center for Governance Studies also published an occasional paper titled— Life, Livelihood and Budget in a Pandemic Era.   </a:t>
            </a:r>
          </a:p>
          <a:p>
            <a:pPr algn="just">
              <a:lnSpc>
                <a:spcPct val="100000"/>
              </a:lnSpc>
              <a:spcBef>
                <a:spcPts val="0"/>
              </a:spcBef>
              <a:buNone/>
            </a:pPr>
            <a:r>
              <a:rPr lang="en-US" sz="1400" u="sng" dirty="0">
                <a:hlinkClick r:id="rId5"/>
              </a:rPr>
              <a:t>https://</a:t>
            </a:r>
            <a:r>
              <a:rPr lang="en-US" sz="1400" u="sng" dirty="0" smtClean="0">
                <a:hlinkClick r:id="rId5"/>
              </a:rPr>
              <a:t>www.cgs-bd.com/cms/media/documents/0066b70c-56e5-408b-86dd-0ed5c3c44270.pdf</a:t>
            </a:r>
            <a:endParaRPr lang="en-US" sz="1400" u="sng" dirty="0" smtClean="0"/>
          </a:p>
          <a:p>
            <a:pPr algn="just">
              <a:lnSpc>
                <a:spcPct val="100000"/>
              </a:lnSpc>
              <a:spcBef>
                <a:spcPts val="0"/>
              </a:spcBef>
              <a:buNone/>
            </a:pPr>
            <a:endParaRPr lang="en-US" sz="1400" u="sng" dirty="0"/>
          </a:p>
          <a:p>
            <a:pPr algn="just">
              <a:lnSpc>
                <a:spcPct val="100000"/>
              </a:lnSpc>
              <a:spcBef>
                <a:spcPts val="0"/>
              </a:spcBef>
              <a:buNone/>
            </a:pPr>
            <a:r>
              <a:rPr lang="en-US" sz="1400" dirty="0" smtClean="0"/>
              <a:t>The Daily </a:t>
            </a:r>
            <a:r>
              <a:rPr lang="en-US" sz="1400" dirty="0" err="1" smtClean="0"/>
              <a:t>Prothom</a:t>
            </a:r>
            <a:r>
              <a:rPr lang="en-US" sz="1400" dirty="0" smtClean="0"/>
              <a:t> </a:t>
            </a:r>
            <a:r>
              <a:rPr lang="en-US" sz="1400" dirty="0" err="1" smtClean="0"/>
              <a:t>Alo</a:t>
            </a:r>
            <a:r>
              <a:rPr lang="en-US" sz="1400" dirty="0" smtClean="0"/>
              <a:t>  also published an opinion titled</a:t>
            </a:r>
            <a:r>
              <a:rPr lang="en-US" sz="1400" dirty="0"/>
              <a:t>—  Extensive </a:t>
            </a:r>
            <a:r>
              <a:rPr lang="en-US" sz="1400" dirty="0" smtClean="0"/>
              <a:t>reforms</a:t>
            </a:r>
          </a:p>
          <a:p>
            <a:pPr algn="just">
              <a:lnSpc>
                <a:spcPct val="100000"/>
              </a:lnSpc>
              <a:spcBef>
                <a:spcPts val="0"/>
              </a:spcBef>
              <a:buNone/>
            </a:pPr>
            <a:r>
              <a:rPr lang="en-US" sz="1400" dirty="0" smtClean="0"/>
              <a:t>needed </a:t>
            </a:r>
            <a:r>
              <a:rPr lang="en-US" sz="1400" dirty="0"/>
              <a:t>for universal health </a:t>
            </a:r>
            <a:r>
              <a:rPr lang="en-US" sz="1400" dirty="0" smtClean="0"/>
              <a:t>care.  </a:t>
            </a:r>
            <a:endParaRPr lang="en-US" sz="1400" u="sng" dirty="0" smtClean="0"/>
          </a:p>
          <a:p>
            <a:pPr algn="just">
              <a:lnSpc>
                <a:spcPct val="100000"/>
              </a:lnSpc>
              <a:spcBef>
                <a:spcPts val="0"/>
              </a:spcBef>
              <a:buNone/>
            </a:pPr>
            <a:endParaRPr lang="en-US" sz="1400" dirty="0" smtClean="0"/>
          </a:p>
          <a:p>
            <a:pPr algn="just">
              <a:lnSpc>
                <a:spcPct val="100000"/>
              </a:lnSpc>
              <a:spcBef>
                <a:spcPts val="0"/>
              </a:spcBef>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19</a:t>
            </a:fld>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188" y="6618145"/>
            <a:ext cx="1915168" cy="25033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6308" y="6618145"/>
            <a:ext cx="1911392" cy="2550043"/>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3405" y="6618145"/>
            <a:ext cx="1920573" cy="2550043"/>
          </a:xfrm>
          <a:prstGeom prst="rect">
            <a:avLst/>
          </a:prstGeom>
        </p:spPr>
      </p:pic>
    </p:spTree>
    <p:extLst>
      <p:ext uri="{BB962C8B-B14F-4D97-AF65-F5344CB8AC3E}">
        <p14:creationId xmlns:p14="http://schemas.microsoft.com/office/powerpoint/2010/main" val="4121501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834189"/>
            <a:ext cx="6038850" cy="8210011"/>
          </a:xfrm>
        </p:spPr>
        <p:txBody>
          <a:bodyPr>
            <a:normAutofit/>
          </a:bodyPr>
          <a:lstStyle/>
          <a:p>
            <a:pPr marL="0" indent="0" algn="ctr">
              <a:buNone/>
            </a:pPr>
            <a:r>
              <a:rPr lang="en-US" sz="1800" b="1" dirty="0" smtClean="0">
                <a:solidFill>
                  <a:schemeClr val="accent6">
                    <a:lumMod val="50000"/>
                  </a:schemeClr>
                </a:solidFill>
              </a:rPr>
              <a:t>Contents </a:t>
            </a:r>
          </a:p>
          <a:p>
            <a:pPr marL="0" indent="0">
              <a:buNone/>
            </a:pPr>
            <a:endParaRPr lang="en-US" sz="1100" b="1" dirty="0" smtClean="0"/>
          </a:p>
          <a:p>
            <a:pPr marL="0" indent="0">
              <a:buNone/>
            </a:pPr>
            <a:r>
              <a:rPr lang="en-US" sz="1100" dirty="0" smtClean="0"/>
              <a:t>						</a:t>
            </a:r>
            <a:endParaRPr lang="en-US" sz="1200" dirty="0" smtClean="0"/>
          </a:p>
          <a:p>
            <a:pPr marL="0" indent="0">
              <a:buNone/>
            </a:pPr>
            <a:r>
              <a:rPr lang="en-US" sz="1100" dirty="0" smtClean="0"/>
              <a:t>Message from the Chairperson</a:t>
            </a:r>
            <a:r>
              <a:rPr lang="en-US" sz="1100" dirty="0"/>
              <a:t>	</a:t>
            </a:r>
            <a:r>
              <a:rPr lang="en-US" sz="1100" dirty="0" smtClean="0"/>
              <a:t>				03</a:t>
            </a:r>
            <a:r>
              <a:rPr lang="en-US" sz="1100" dirty="0"/>
              <a:t>	</a:t>
            </a:r>
          </a:p>
          <a:p>
            <a:pPr marL="0" indent="0">
              <a:buNone/>
            </a:pPr>
            <a:r>
              <a:rPr lang="en-US" sz="1100" dirty="0" smtClean="0"/>
              <a:t>About </a:t>
            </a:r>
            <a:r>
              <a:rPr lang="en-US" sz="1100" dirty="0" err="1" smtClean="0"/>
              <a:t>Unnayan</a:t>
            </a:r>
            <a:r>
              <a:rPr lang="en-US" sz="1100" dirty="0" smtClean="0"/>
              <a:t> </a:t>
            </a:r>
            <a:r>
              <a:rPr lang="en-US" sz="1100" dirty="0" err="1" smtClean="0"/>
              <a:t>Onneshan</a:t>
            </a:r>
            <a:r>
              <a:rPr lang="en-US" sz="1100" dirty="0" smtClean="0"/>
              <a:t> </a:t>
            </a:r>
            <a:r>
              <a:rPr lang="en-US" sz="1100" dirty="0"/>
              <a:t>	</a:t>
            </a:r>
            <a:r>
              <a:rPr lang="en-US" sz="1100" dirty="0" smtClean="0"/>
              <a:t>				06</a:t>
            </a:r>
          </a:p>
          <a:p>
            <a:pPr marL="0" indent="0" algn="ctr">
              <a:buNone/>
            </a:pPr>
            <a:r>
              <a:rPr lang="en-US" sz="1100" dirty="0" smtClean="0"/>
              <a:t> </a:t>
            </a:r>
          </a:p>
          <a:p>
            <a:pPr marL="0" indent="0" algn="ctr">
              <a:buNone/>
            </a:pPr>
            <a:r>
              <a:rPr lang="en-US" sz="1100" dirty="0" smtClean="0"/>
              <a:t>						</a:t>
            </a:r>
            <a:r>
              <a:rPr lang="en-US" sz="1100" dirty="0"/>
              <a:t>	</a:t>
            </a:r>
          </a:p>
          <a:p>
            <a:pPr marL="0" indent="0">
              <a:buNone/>
            </a:pPr>
            <a:r>
              <a:rPr lang="en-US" sz="1100" dirty="0" smtClean="0"/>
              <a:t>July 2020</a:t>
            </a:r>
            <a:r>
              <a:rPr lang="en-US" sz="1100" dirty="0"/>
              <a:t>	</a:t>
            </a:r>
            <a:r>
              <a:rPr lang="en-US" sz="1100" dirty="0" smtClean="0"/>
              <a:t>					                     12</a:t>
            </a:r>
            <a:r>
              <a:rPr lang="en-US" sz="1100" dirty="0"/>
              <a:t>	</a:t>
            </a:r>
            <a:endParaRPr lang="en-US" sz="1100" dirty="0" smtClean="0"/>
          </a:p>
          <a:p>
            <a:pPr marL="0" indent="0">
              <a:buNone/>
            </a:pPr>
            <a:r>
              <a:rPr lang="en-US" sz="1100" dirty="0" smtClean="0"/>
              <a:t>August 2020						18	</a:t>
            </a:r>
          </a:p>
          <a:p>
            <a:pPr marL="0" indent="0">
              <a:buNone/>
            </a:pPr>
            <a:r>
              <a:rPr lang="en-US" sz="1100" dirty="0" smtClean="0"/>
              <a:t>September 2020</a:t>
            </a:r>
            <a:r>
              <a:rPr lang="en-US" sz="1100" dirty="0"/>
              <a:t>	</a:t>
            </a:r>
            <a:r>
              <a:rPr lang="en-US" sz="1100" dirty="0" smtClean="0"/>
              <a:t>					23</a:t>
            </a:r>
            <a:r>
              <a:rPr lang="en-US" sz="1100" dirty="0"/>
              <a:t>	</a:t>
            </a:r>
          </a:p>
          <a:p>
            <a:pPr marL="0" indent="0">
              <a:buNone/>
            </a:pPr>
            <a:r>
              <a:rPr lang="en-US" sz="1100" dirty="0" smtClean="0"/>
              <a:t>October 2020</a:t>
            </a:r>
            <a:r>
              <a:rPr lang="en-US" sz="1100" dirty="0"/>
              <a:t>	</a:t>
            </a:r>
            <a:r>
              <a:rPr lang="en-US" sz="1100" dirty="0" smtClean="0"/>
              <a:t>					28</a:t>
            </a:r>
            <a:r>
              <a:rPr lang="en-US" sz="1100" dirty="0"/>
              <a:t>	</a:t>
            </a:r>
          </a:p>
          <a:p>
            <a:pPr marL="0" indent="0">
              <a:buNone/>
            </a:pPr>
            <a:r>
              <a:rPr lang="en-US" sz="1100" dirty="0" smtClean="0"/>
              <a:t>November 2020					</a:t>
            </a:r>
            <a:r>
              <a:rPr lang="en-US" sz="1100" dirty="0"/>
              <a:t>	</a:t>
            </a:r>
            <a:r>
              <a:rPr lang="en-US" sz="1100" dirty="0" smtClean="0"/>
              <a:t>32</a:t>
            </a:r>
            <a:r>
              <a:rPr lang="en-US" sz="1100" dirty="0"/>
              <a:t>	</a:t>
            </a:r>
          </a:p>
          <a:p>
            <a:pPr marL="0" indent="0">
              <a:buNone/>
            </a:pPr>
            <a:r>
              <a:rPr lang="en-US" sz="1100" dirty="0" smtClean="0"/>
              <a:t>December 2020					</a:t>
            </a:r>
            <a:r>
              <a:rPr lang="en-US" sz="1100" dirty="0"/>
              <a:t>	</a:t>
            </a:r>
            <a:r>
              <a:rPr lang="en-US" sz="1100" dirty="0" smtClean="0"/>
              <a:t>37</a:t>
            </a:r>
            <a:r>
              <a:rPr lang="en-US" sz="1100" dirty="0"/>
              <a:t>	</a:t>
            </a:r>
          </a:p>
          <a:p>
            <a:pPr marL="0" indent="0">
              <a:buNone/>
            </a:pPr>
            <a:r>
              <a:rPr lang="en-US" sz="1100" dirty="0" smtClean="0"/>
              <a:t>January 2021					</a:t>
            </a:r>
            <a:r>
              <a:rPr lang="en-US" sz="1100" dirty="0"/>
              <a:t>	</a:t>
            </a:r>
            <a:r>
              <a:rPr lang="en-US" sz="1100" dirty="0" smtClean="0"/>
              <a:t>41</a:t>
            </a:r>
            <a:r>
              <a:rPr lang="en-US" sz="1100" dirty="0"/>
              <a:t>	</a:t>
            </a:r>
          </a:p>
          <a:p>
            <a:pPr marL="0" indent="0">
              <a:buNone/>
            </a:pPr>
            <a:r>
              <a:rPr lang="en-US" sz="1100" dirty="0" smtClean="0"/>
              <a:t>February 2021				</a:t>
            </a:r>
            <a:r>
              <a:rPr lang="en-US" sz="1100" dirty="0"/>
              <a:t>	</a:t>
            </a:r>
            <a:r>
              <a:rPr lang="en-US" sz="1100" dirty="0" smtClean="0"/>
              <a:t>	45</a:t>
            </a:r>
            <a:r>
              <a:rPr lang="en-US" sz="1100" dirty="0"/>
              <a:t>	</a:t>
            </a:r>
          </a:p>
          <a:p>
            <a:pPr marL="0" indent="0">
              <a:buNone/>
            </a:pPr>
            <a:r>
              <a:rPr lang="en-US" sz="1100" dirty="0" smtClean="0"/>
              <a:t>March 2021		</a:t>
            </a:r>
            <a:r>
              <a:rPr lang="en-US" sz="1100" dirty="0"/>
              <a:t>	</a:t>
            </a:r>
            <a:r>
              <a:rPr lang="en-US" sz="1100" dirty="0" smtClean="0"/>
              <a:t>	                                                                 49</a:t>
            </a:r>
            <a:r>
              <a:rPr lang="en-US" sz="1100" dirty="0"/>
              <a:t>	</a:t>
            </a:r>
          </a:p>
          <a:p>
            <a:pPr marL="0" indent="0">
              <a:buNone/>
            </a:pPr>
            <a:r>
              <a:rPr lang="en-US" sz="1100" dirty="0" smtClean="0"/>
              <a:t>April 2021</a:t>
            </a:r>
            <a:r>
              <a:rPr lang="en-US" sz="1100" dirty="0"/>
              <a:t>	</a:t>
            </a:r>
            <a:r>
              <a:rPr lang="en-US" sz="1100" dirty="0" smtClean="0"/>
              <a:t>					                      53</a:t>
            </a:r>
            <a:r>
              <a:rPr lang="en-US" sz="1100" dirty="0"/>
              <a:t>	</a:t>
            </a:r>
          </a:p>
          <a:p>
            <a:pPr marL="0" indent="0">
              <a:buNone/>
            </a:pPr>
            <a:r>
              <a:rPr lang="en-US" sz="1100" dirty="0" smtClean="0"/>
              <a:t>May 2021</a:t>
            </a:r>
            <a:r>
              <a:rPr lang="en-US" sz="1100" dirty="0"/>
              <a:t>	</a:t>
            </a:r>
            <a:r>
              <a:rPr lang="en-US" sz="1100" dirty="0" smtClean="0"/>
              <a:t>					                      57</a:t>
            </a:r>
            <a:r>
              <a:rPr lang="en-US" sz="1100" dirty="0"/>
              <a:t>	</a:t>
            </a:r>
          </a:p>
          <a:p>
            <a:pPr marL="0" indent="0">
              <a:buNone/>
            </a:pPr>
            <a:r>
              <a:rPr lang="en-US" sz="1100" dirty="0" smtClean="0"/>
              <a:t>June 2021 </a:t>
            </a:r>
            <a:r>
              <a:rPr lang="en-US" sz="1100" dirty="0"/>
              <a:t>	</a:t>
            </a:r>
            <a:r>
              <a:rPr lang="en-US" sz="1100" dirty="0" smtClean="0"/>
              <a:t>					                      62</a:t>
            </a:r>
          </a:p>
          <a:p>
            <a:pPr marL="0" indent="0">
              <a:buNone/>
            </a:pPr>
            <a:r>
              <a:rPr lang="en-US" sz="1100" dirty="0" smtClean="0"/>
              <a:t>UO Book Series						67</a:t>
            </a:r>
          </a:p>
          <a:p>
            <a:pPr marL="0" indent="0">
              <a:buNone/>
            </a:pPr>
            <a:r>
              <a:rPr lang="en-US" sz="1100" dirty="0" err="1" smtClean="0"/>
              <a:t>Organisational</a:t>
            </a:r>
            <a:r>
              <a:rPr lang="en-US" sz="1100" dirty="0" smtClean="0"/>
              <a:t> Development			</a:t>
            </a:r>
            <a:r>
              <a:rPr lang="en-US" sz="1100" dirty="0"/>
              <a:t>	</a:t>
            </a:r>
            <a:r>
              <a:rPr lang="en-US" sz="1100" dirty="0" smtClean="0"/>
              <a:t>	70</a:t>
            </a:r>
            <a:r>
              <a:rPr lang="en-US" sz="1100" dirty="0"/>
              <a:t>	</a:t>
            </a:r>
          </a:p>
          <a:p>
            <a:pPr marL="0" indent="0">
              <a:buNone/>
            </a:pPr>
            <a:r>
              <a:rPr lang="en-US" sz="1100" dirty="0" smtClean="0"/>
              <a:t>Membership and Partnership			</a:t>
            </a:r>
            <a:r>
              <a:rPr lang="en-US" sz="1100" dirty="0"/>
              <a:t>	</a:t>
            </a:r>
            <a:r>
              <a:rPr lang="en-US" sz="1100" dirty="0" smtClean="0"/>
              <a:t>	73</a:t>
            </a:r>
          </a:p>
          <a:p>
            <a:pPr marL="0" indent="0">
              <a:buNone/>
            </a:pPr>
            <a:r>
              <a:rPr lang="en-US" sz="1100" dirty="0" smtClean="0"/>
              <a:t>REC Recognition Award </a:t>
            </a:r>
            <a:r>
              <a:rPr lang="en-US" sz="1100" dirty="0"/>
              <a:t>	</a:t>
            </a:r>
            <a:r>
              <a:rPr lang="en-US" sz="1100" dirty="0" smtClean="0"/>
              <a:t>                                                                                                            76</a:t>
            </a:r>
            <a:endParaRPr lang="en-US" sz="1100" dirty="0"/>
          </a:p>
          <a:p>
            <a:pPr marL="0" indent="0">
              <a:buNone/>
            </a:pPr>
            <a:r>
              <a:rPr lang="en-US" sz="1100" dirty="0" smtClean="0"/>
              <a:t>UO  Trustees &amp; Family</a:t>
            </a:r>
            <a:r>
              <a:rPr lang="en-US" sz="1100" dirty="0"/>
              <a:t>	</a:t>
            </a:r>
            <a:r>
              <a:rPr lang="en-US" sz="1100" dirty="0" smtClean="0"/>
              <a:t>					77</a:t>
            </a:r>
            <a:br>
              <a:rPr lang="en-US" sz="1100" dirty="0" smtClean="0"/>
            </a:br>
            <a:r>
              <a:rPr lang="en-US" sz="1100" dirty="0" smtClean="0"/>
              <a:t>Summary of Financial Statement					87</a:t>
            </a:r>
            <a:r>
              <a:rPr lang="en-US" dirty="0" smtClean="0"/>
              <a:t>	</a:t>
            </a:r>
          </a:p>
          <a:p>
            <a:endParaRPr lang="en-US" dirty="0"/>
          </a:p>
        </p:txBody>
      </p:sp>
      <p:sp>
        <p:nvSpPr>
          <p:cNvPr id="8" name="Slide Number Placeholder 7"/>
          <p:cNvSpPr>
            <a:spLocks noGrp="1"/>
          </p:cNvSpPr>
          <p:nvPr>
            <p:ph type="sldNum" sz="quarter" idx="12"/>
          </p:nvPr>
        </p:nvSpPr>
        <p:spPr/>
        <p:txBody>
          <a:bodyPr/>
          <a:lstStyle/>
          <a:p>
            <a:fld id="{38ED17DF-0605-4DEE-91E9-393017ABA7F3}" type="slidenum">
              <a:rPr lang="en-US" smtClean="0"/>
              <a:pPr/>
              <a:t>2</a:t>
            </a:fld>
            <a:endParaRPr lang="en-US" dirty="0"/>
          </a:p>
        </p:txBody>
      </p:sp>
    </p:spTree>
    <p:extLst>
      <p:ext uri="{BB962C8B-B14F-4D97-AF65-F5344CB8AC3E}">
        <p14:creationId xmlns:p14="http://schemas.microsoft.com/office/powerpoint/2010/main" val="3743848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20</a:t>
            </a:fld>
            <a:endParaRPr lang="en-US" dirty="0"/>
          </a:p>
        </p:txBody>
      </p:sp>
      <p:sp>
        <p:nvSpPr>
          <p:cNvPr id="7" name="Content Placeholder 6"/>
          <p:cNvSpPr>
            <a:spLocks noGrp="1"/>
          </p:cNvSpPr>
          <p:nvPr>
            <p:ph idx="1"/>
          </p:nvPr>
        </p:nvSpPr>
        <p:spPr>
          <a:xfrm>
            <a:off x="471488" y="781050"/>
            <a:ext cx="5915025" cy="8141230"/>
          </a:xfrm>
        </p:spPr>
        <p:txBody>
          <a:bodyPr>
            <a:normAutofit/>
          </a:bodyPr>
          <a:lstStyle/>
          <a:p>
            <a:pPr marL="0" indent="0" algn="ctr">
              <a:lnSpc>
                <a:spcPct val="100000"/>
              </a:lnSpc>
              <a:spcBef>
                <a:spcPts val="0"/>
              </a:spcBef>
              <a:buNone/>
            </a:pPr>
            <a:r>
              <a:rPr lang="en-US" sz="2800" b="1" dirty="0" smtClean="0">
                <a:solidFill>
                  <a:schemeClr val="accent6">
                    <a:lumMod val="75000"/>
                  </a:schemeClr>
                </a:solidFill>
              </a:rPr>
              <a:t>Webinar</a:t>
            </a:r>
            <a:r>
              <a:rPr lang="en-US" sz="2800" b="1" dirty="0">
                <a:solidFill>
                  <a:schemeClr val="accent6">
                    <a:lumMod val="75000"/>
                  </a:schemeClr>
                </a:solidFill>
              </a:rPr>
              <a:t> </a:t>
            </a:r>
            <a:r>
              <a:rPr lang="en-US" sz="2800" b="1" dirty="0" smtClean="0">
                <a:solidFill>
                  <a:schemeClr val="accent6">
                    <a:lumMod val="75000"/>
                  </a:schemeClr>
                </a:solidFill>
              </a:rPr>
              <a:t>(International) </a:t>
            </a:r>
          </a:p>
          <a:p>
            <a:pPr marL="0" indent="0">
              <a:lnSpc>
                <a:spcPct val="100000"/>
              </a:lnSpc>
              <a:spcBef>
                <a:spcPts val="0"/>
              </a:spcBef>
              <a:buNone/>
            </a:pPr>
            <a:r>
              <a:rPr lang="en-US" sz="1400" dirty="0" smtClean="0"/>
              <a:t>UO made an presentation in an webinar arranged by  RCEs  </a:t>
            </a:r>
            <a:r>
              <a:rPr lang="en-US" sz="1400" dirty="0"/>
              <a:t>Asia-Pacific Region, on the occasion of International Day of the World's Indigenous </a:t>
            </a:r>
            <a:r>
              <a:rPr lang="en-US" sz="1400" dirty="0" smtClean="0"/>
              <a:t>Peoples. The presentation was on the indigenous peoples and sustainability in COVID-19 era. </a:t>
            </a:r>
          </a:p>
          <a:p>
            <a:pPr marL="0" indent="0">
              <a:lnSpc>
                <a:spcPct val="100000"/>
              </a:lnSpc>
              <a:spcBef>
                <a:spcPts val="0"/>
              </a:spcBef>
              <a:buNone/>
            </a:pPr>
            <a:endParaRPr lang="en-US" sz="1400" dirty="0" smtClean="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smtClean="0"/>
          </a:p>
          <a:p>
            <a:pPr marL="0" indent="0">
              <a:lnSpc>
                <a:spcPct val="100000"/>
              </a:lnSpc>
              <a:spcBef>
                <a:spcPts val="0"/>
              </a:spcBef>
              <a:buNone/>
            </a:pPr>
            <a:endParaRPr lang="en-US" dirty="0" smtClean="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GB" sz="1400" dirty="0" smtClean="0"/>
          </a:p>
          <a:p>
            <a:pPr marL="0" indent="0">
              <a:lnSpc>
                <a:spcPct val="100000"/>
              </a:lnSpc>
              <a:spcBef>
                <a:spcPts val="0"/>
              </a:spcBef>
              <a:buNone/>
            </a:pPr>
            <a:endParaRPr lang="en-GB" sz="1400" dirty="0" smtClean="0"/>
          </a:p>
          <a:p>
            <a:pPr marL="0" indent="0">
              <a:lnSpc>
                <a:spcPct val="100000"/>
              </a:lnSpc>
              <a:spcBef>
                <a:spcPts val="0"/>
              </a:spcBef>
              <a:buNone/>
            </a:pPr>
            <a:r>
              <a:rPr lang="en-GB" sz="1400" dirty="0" smtClean="0"/>
              <a:t>It also attended a webinar arranged </a:t>
            </a:r>
            <a:r>
              <a:rPr lang="en-GB" sz="1400" dirty="0"/>
              <a:t>RCE Asia-Pacific </a:t>
            </a:r>
            <a:r>
              <a:rPr lang="en-GB" sz="1400" dirty="0" smtClean="0"/>
              <a:t>Region— </a:t>
            </a:r>
            <a:r>
              <a:rPr lang="en-GB" sz="1400" dirty="0"/>
              <a:t>celebrating  International Youth Day </a:t>
            </a:r>
            <a:r>
              <a:rPr lang="en-GB" sz="1400" dirty="0" smtClean="0"/>
              <a:t>2020 and made an presentation titled Youth and Sustainability. </a:t>
            </a:r>
            <a:endParaRPr lang="en-US" sz="1400" dirty="0"/>
          </a:p>
          <a:p>
            <a:pPr marL="0" indent="0">
              <a:lnSpc>
                <a:spcPct val="100000"/>
              </a:lnSpc>
              <a:spcBef>
                <a:spcPts val="0"/>
              </a:spcBef>
              <a:buNone/>
            </a:pPr>
            <a:endParaRPr lang="en-US" dirty="0" smtClean="0"/>
          </a:p>
          <a:p>
            <a:pPr marL="0" indent="0">
              <a:lnSpc>
                <a:spcPct val="100000"/>
              </a:lnSpc>
              <a:spcBef>
                <a:spcPts val="0"/>
              </a:spcBef>
              <a:buNone/>
            </a:pPr>
            <a:endParaRPr lang="en-US" sz="1400" dirty="0" smtClean="0"/>
          </a:p>
          <a:p>
            <a:pPr marL="0" indent="0">
              <a:lnSpc>
                <a:spcPct val="100000"/>
              </a:lnSpc>
              <a:spcBef>
                <a:spcPts val="0"/>
              </a:spcBef>
              <a:buNone/>
            </a:pPr>
            <a:endParaRPr lang="en-US" sz="1400" dirty="0" smtClean="0"/>
          </a:p>
          <a:p>
            <a:pPr marL="0" indent="0">
              <a:lnSpc>
                <a:spcPct val="100000"/>
              </a:lnSpc>
              <a:spcBef>
                <a:spcPts val="0"/>
              </a:spcBef>
              <a:buNone/>
            </a:pPr>
            <a:endParaRPr lang="en-US" sz="1400" dirty="0" smtClean="0"/>
          </a:p>
          <a:p>
            <a:pPr marL="0" indent="0">
              <a:lnSpc>
                <a:spcPct val="100000"/>
              </a:lnSpc>
              <a:spcBef>
                <a:spcPts val="0"/>
              </a:spcBef>
              <a:buNone/>
            </a:pPr>
            <a:endParaRPr lang="en-US" sz="1400"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1209676" y="2185264"/>
            <a:ext cx="4543424" cy="2767736"/>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781049" y="6343862"/>
            <a:ext cx="3186113" cy="2781088"/>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3967162" y="6343862"/>
            <a:ext cx="2752725" cy="2781088"/>
          </a:xfrm>
          <a:prstGeom prst="rect">
            <a:avLst/>
          </a:prstGeom>
        </p:spPr>
      </p:pic>
    </p:spTree>
    <p:extLst>
      <p:ext uri="{BB962C8B-B14F-4D97-AF65-F5344CB8AC3E}">
        <p14:creationId xmlns:p14="http://schemas.microsoft.com/office/powerpoint/2010/main" val="2837665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048" y="800099"/>
            <a:ext cx="6481952" cy="8578497"/>
          </a:xfrm>
        </p:spPr>
        <p:txBody>
          <a:bodyPr>
            <a:normAutofit/>
          </a:bodyPr>
          <a:lstStyle/>
          <a:p>
            <a:pPr algn="ctr">
              <a:buNone/>
            </a:pPr>
            <a:r>
              <a:rPr lang="en-US" sz="2800" b="1" dirty="0" smtClean="0">
                <a:solidFill>
                  <a:schemeClr val="accent6">
                    <a:lumMod val="75000"/>
                  </a:schemeClr>
                </a:solidFill>
              </a:rPr>
              <a:t> Webinar (National)   </a:t>
            </a:r>
            <a:endParaRPr lang="en-US" sz="1400" u="sng" dirty="0" smtClean="0"/>
          </a:p>
          <a:p>
            <a:pPr>
              <a:buNone/>
            </a:pPr>
            <a:r>
              <a:rPr lang="en-US" sz="1400" dirty="0" smtClean="0"/>
              <a:t>UO also participated  in webinars organized in national platforms: </a:t>
            </a:r>
            <a:endParaRPr lang="en-US" sz="1400" u="sng" dirty="0"/>
          </a:p>
          <a:p>
            <a:pPr>
              <a:buNone/>
            </a:pPr>
            <a:r>
              <a:rPr lang="en-US" sz="1400" u="sng" dirty="0" smtClean="0"/>
              <a:t> </a:t>
            </a:r>
            <a:r>
              <a:rPr lang="en-US" sz="1400" u="sng" dirty="0" smtClean="0">
                <a:hlinkClick r:id="rId2"/>
              </a:rPr>
              <a:t>https</a:t>
            </a:r>
            <a:r>
              <a:rPr lang="en-US" sz="1400" u="sng" dirty="0">
                <a:hlinkClick r:id="rId2"/>
              </a:rPr>
              <a:t>://</a:t>
            </a:r>
            <a:r>
              <a:rPr lang="en-US" sz="1400" u="sng" dirty="0" smtClean="0">
                <a:hlinkClick r:id="rId2"/>
              </a:rPr>
              <a:t>www.facebook.com/iucn.asia/videos/2020500841418149/</a:t>
            </a:r>
            <a:endParaRPr lang="en-US" sz="1400" dirty="0"/>
          </a:p>
          <a:p>
            <a:pPr>
              <a:buNone/>
            </a:pPr>
            <a:r>
              <a:rPr lang="en-US" sz="1400" u="sng" dirty="0" smtClean="0">
                <a:hlinkClick r:id="rId3"/>
              </a:rPr>
              <a:t>https</a:t>
            </a:r>
            <a:r>
              <a:rPr lang="en-US" sz="1400" u="sng" dirty="0">
                <a:hlinkClick r:id="rId3"/>
              </a:rPr>
              <a:t>://www.facebook.com/doctortv.net/videos/1256084108063480</a:t>
            </a:r>
            <a:r>
              <a:rPr lang="en-US" sz="1400" u="sng" dirty="0" smtClean="0">
                <a:hlinkClick r:id="rId3"/>
              </a:rPr>
              <a:t>/</a:t>
            </a:r>
            <a:endParaRPr lang="en-US" sz="1400" u="sng" dirty="0" smtClean="0"/>
          </a:p>
          <a:p>
            <a:pPr>
              <a:buNone/>
            </a:pPr>
            <a:endParaRPr lang="en-US" sz="1400" u="sng" dirty="0"/>
          </a:p>
          <a:p>
            <a:pPr>
              <a:buNone/>
            </a:pPr>
            <a:endParaRPr lang="en-US" sz="1400" u="sng" dirty="0" smtClean="0"/>
          </a:p>
          <a:p>
            <a:pPr>
              <a:buNone/>
            </a:pPr>
            <a:endParaRPr lang="en-US" sz="1400" u="sng" dirty="0"/>
          </a:p>
          <a:p>
            <a:pPr>
              <a:buNone/>
            </a:pPr>
            <a:endParaRPr lang="en-US" sz="1400" u="sng" dirty="0" smtClean="0"/>
          </a:p>
          <a:p>
            <a:pPr>
              <a:buNone/>
            </a:pPr>
            <a:endParaRPr lang="en-US" sz="1400" u="sng" dirty="0"/>
          </a:p>
          <a:p>
            <a:pPr>
              <a:buNone/>
            </a:pPr>
            <a:endParaRPr lang="en-US" sz="1400" u="sng" dirty="0" smtClean="0"/>
          </a:p>
          <a:p>
            <a:pPr>
              <a:buNone/>
            </a:pPr>
            <a:endParaRPr lang="en-US" sz="1400" u="sng" dirty="0"/>
          </a:p>
          <a:p>
            <a:pPr>
              <a:buNone/>
            </a:pPr>
            <a:endParaRPr lang="en-US" sz="1400" u="sng" dirty="0" smtClean="0"/>
          </a:p>
          <a:p>
            <a:pPr>
              <a:buNone/>
            </a:pPr>
            <a:endParaRPr lang="en-US" sz="1400" u="sng" dirty="0"/>
          </a:p>
          <a:p>
            <a:pPr>
              <a:buNone/>
            </a:pPr>
            <a:endParaRPr lang="en-US" sz="1400" u="sng" dirty="0" smtClean="0"/>
          </a:p>
          <a:p>
            <a:pPr>
              <a:buNone/>
            </a:pPr>
            <a:endParaRPr lang="en-US" sz="1400" u="sng" dirty="0" smtClean="0"/>
          </a:p>
          <a:p>
            <a:pPr>
              <a:buNone/>
            </a:pPr>
            <a:endParaRPr lang="en-US" sz="1400" dirty="0"/>
          </a:p>
          <a:p>
            <a:pPr>
              <a:buNone/>
            </a:pPr>
            <a:r>
              <a:rPr lang="en-US" sz="1400" dirty="0" smtClean="0"/>
              <a:t>Electronic media participation i.e. talk show in TV channels has been continued. </a:t>
            </a:r>
            <a:endParaRPr lang="en-US" sz="1400" dirty="0" smtClean="0">
              <a:hlinkClick r:id="rId4"/>
            </a:endParaRPr>
          </a:p>
          <a:p>
            <a:pPr>
              <a:buNone/>
            </a:pPr>
            <a:r>
              <a:rPr lang="en-US" sz="1400" u="sng" dirty="0" smtClean="0">
                <a:hlinkClick r:id="rId4"/>
              </a:rPr>
              <a:t>https</a:t>
            </a:r>
            <a:r>
              <a:rPr lang="en-US" sz="1400" u="sng" dirty="0">
                <a:hlinkClick r:id="rId4"/>
              </a:rPr>
              <a:t>://</a:t>
            </a:r>
            <a:r>
              <a:rPr lang="en-US" sz="1400" u="sng" dirty="0" smtClean="0">
                <a:hlinkClick r:id="rId4"/>
              </a:rPr>
              <a:t>www.youtube.com/watch?v=D4eY0xJpE70&amp;feature=youtu.be&amp;fbclid=IwAR3A3iBwMsV_ClEYkicjpS_dAHm62dM_U6GPa7uwY40VqF3vriRscvdwnKM</a:t>
            </a:r>
            <a:endParaRPr lang="en-US" sz="1400" dirty="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21</a:t>
            </a:fld>
            <a:endParaRPr lang="en-US" dirty="0"/>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790195" y="2288273"/>
            <a:ext cx="2614802" cy="2169427"/>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3753898" y="2288273"/>
            <a:ext cx="2755201" cy="2169427"/>
          </a:xfrm>
          <a:prstGeom prst="rect">
            <a:avLst/>
          </a:prstGeom>
        </p:spPr>
      </p:pic>
      <p:sp>
        <p:nvSpPr>
          <p:cNvPr id="2" name="Rectangle 1"/>
          <p:cNvSpPr/>
          <p:nvPr/>
        </p:nvSpPr>
        <p:spPr>
          <a:xfrm>
            <a:off x="1683449" y="5089347"/>
            <a:ext cx="3448050" cy="523220"/>
          </a:xfrm>
          <a:prstGeom prst="rect">
            <a:avLst/>
          </a:prstGeom>
        </p:spPr>
        <p:txBody>
          <a:bodyPr wrap="square">
            <a:spAutoFit/>
          </a:bodyPr>
          <a:lstStyle/>
          <a:p>
            <a:pPr algn="ctr">
              <a:buNone/>
            </a:pPr>
            <a:r>
              <a:rPr lang="en-US" sz="2800" b="1" dirty="0">
                <a:solidFill>
                  <a:schemeClr val="accent6">
                    <a:lumMod val="75000"/>
                  </a:schemeClr>
                </a:solidFill>
              </a:rPr>
              <a:t>Media Engagement </a:t>
            </a:r>
            <a:r>
              <a:rPr lang="en-US" sz="2800" b="1" dirty="0" smtClean="0">
                <a:solidFill>
                  <a:schemeClr val="accent6">
                    <a:lumMod val="75000"/>
                  </a:schemeClr>
                </a:solidFill>
              </a:rPr>
              <a:t> </a:t>
            </a:r>
            <a:endParaRPr lang="en-US" sz="2800" b="1" dirty="0">
              <a:solidFill>
                <a:schemeClr val="accent6">
                  <a:lumMod val="75000"/>
                </a:schemeClr>
              </a:solidFill>
            </a:endParaRPr>
          </a:p>
        </p:txBody>
      </p:sp>
      <p:pic>
        <p:nvPicPr>
          <p:cNvPr id="8" name="Picture 7"/>
          <p:cNvPicPr/>
          <p:nvPr/>
        </p:nvPicPr>
        <p:blipFill>
          <a:blip r:embed="rId7">
            <a:extLst>
              <a:ext uri="{28A0092B-C50C-407E-A947-70E740481C1C}">
                <a14:useLocalDpi xmlns:a14="http://schemas.microsoft.com/office/drawing/2010/main" val="0"/>
              </a:ext>
            </a:extLst>
          </a:blip>
          <a:stretch>
            <a:fillRect/>
          </a:stretch>
        </p:blipFill>
        <p:spPr>
          <a:xfrm>
            <a:off x="1126237" y="6732322"/>
            <a:ext cx="4957762" cy="2646274"/>
          </a:xfrm>
          <a:prstGeom prst="rect">
            <a:avLst/>
          </a:prstGeom>
        </p:spPr>
      </p:pic>
    </p:spTree>
    <p:extLst>
      <p:ext uri="{BB962C8B-B14F-4D97-AF65-F5344CB8AC3E}">
        <p14:creationId xmlns:p14="http://schemas.microsoft.com/office/powerpoint/2010/main" val="4224638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831850"/>
            <a:ext cx="6267450" cy="9093200"/>
          </a:xfrm>
        </p:spPr>
        <p:txBody>
          <a:bodyPr>
            <a:normAutofit/>
          </a:bodyPr>
          <a:lstStyle/>
          <a:p>
            <a:pPr algn="ctr">
              <a:buNone/>
            </a:pPr>
            <a:r>
              <a:rPr lang="en-US" sz="2800" b="1" dirty="0" smtClean="0">
                <a:solidFill>
                  <a:schemeClr val="accent6">
                    <a:lumMod val="75000"/>
                  </a:schemeClr>
                </a:solidFill>
              </a:rPr>
              <a:t>Action Research </a:t>
            </a:r>
          </a:p>
          <a:p>
            <a:pPr marL="0" lvl="0" indent="0" algn="just">
              <a:buNone/>
            </a:pPr>
            <a:r>
              <a:rPr lang="en-US" sz="1400" dirty="0" smtClean="0"/>
              <a:t>In the Sundarbans, community members received relief from local administration and they also got engaged in distribution process.  </a:t>
            </a:r>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r>
              <a:rPr lang="en-US" sz="1400" dirty="0" smtClean="0"/>
              <a:t>Forest people cooperatives’ members organized awareness building program against using pernicious nets to catch fishes that kills various aquatic species. With the help of Local Agricultural Department they  have planted many trees around the embankments.   </a:t>
            </a:r>
          </a:p>
          <a:p>
            <a:pPr marL="0" indent="0" algn="just">
              <a:buNone/>
            </a:pPr>
            <a:r>
              <a:rPr lang="en-US" sz="1400" dirty="0"/>
              <a:t>They also become successful to bring their locality under electricity coverage recently through making negotiation with the local administration and political representative of that locality (MP).  </a:t>
            </a:r>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a:p>
          <a:p>
            <a:pPr marL="0" lvl="0" indent="0" algn="just">
              <a:buNone/>
            </a:pPr>
            <a:endParaRPr lang="en-US" sz="1400" dirty="0" smtClean="0"/>
          </a:p>
          <a:p>
            <a:pPr marL="0" lvl="0" indent="0" algn="just">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22</a:t>
            </a:fld>
            <a:endParaRPr lang="en-US" dirty="0"/>
          </a:p>
        </p:txBody>
      </p:sp>
      <p:pic>
        <p:nvPicPr>
          <p:cNvPr id="7" name="Picture 6" descr="C:\Users\hp 450\Desktop\Amphan\Munda relief.jpeg"/>
          <p:cNvPicPr/>
          <p:nvPr/>
        </p:nvPicPr>
        <p:blipFill>
          <a:blip r:embed="rId2">
            <a:extLst>
              <a:ext uri="{28A0092B-C50C-407E-A947-70E740481C1C}">
                <a14:useLocalDpi xmlns:a14="http://schemas.microsoft.com/office/drawing/2010/main" val="0"/>
              </a:ext>
            </a:extLst>
          </a:blip>
          <a:srcRect/>
          <a:stretch>
            <a:fillRect/>
          </a:stretch>
        </p:blipFill>
        <p:spPr bwMode="auto">
          <a:xfrm>
            <a:off x="1602627" y="2185987"/>
            <a:ext cx="3650457" cy="2043113"/>
          </a:xfrm>
          <a:prstGeom prst="rect">
            <a:avLst/>
          </a:prstGeom>
          <a:noFill/>
          <a:ln>
            <a:noFill/>
          </a:ln>
        </p:spPr>
      </p:pic>
      <p:pic>
        <p:nvPicPr>
          <p:cNvPr id="8" name="Picture 7" descr="C:\Users\hp 450\Desktop\Amphan\sundorbon.jpg"/>
          <p:cNvPicPr/>
          <p:nvPr/>
        </p:nvPicPr>
        <p:blipFill>
          <a:blip r:embed="rId3">
            <a:extLst>
              <a:ext uri="{28A0092B-C50C-407E-A947-70E740481C1C}">
                <a14:useLocalDpi xmlns:a14="http://schemas.microsoft.com/office/drawing/2010/main" val="0"/>
              </a:ext>
            </a:extLst>
          </a:blip>
          <a:srcRect/>
          <a:stretch>
            <a:fillRect/>
          </a:stretch>
        </p:blipFill>
        <p:spPr bwMode="auto">
          <a:xfrm>
            <a:off x="1673971" y="6518715"/>
            <a:ext cx="3719607" cy="2059782"/>
          </a:xfrm>
          <a:prstGeom prst="rect">
            <a:avLst/>
          </a:prstGeom>
          <a:noFill/>
          <a:ln>
            <a:noFill/>
          </a:ln>
        </p:spPr>
      </p:pic>
    </p:spTree>
    <p:extLst>
      <p:ext uri="{BB962C8B-B14F-4D97-AF65-F5344CB8AC3E}">
        <p14:creationId xmlns:p14="http://schemas.microsoft.com/office/powerpoint/2010/main" val="2865213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September 2020</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188" y="742950"/>
            <a:ext cx="5915025" cy="8667750"/>
          </a:xfrm>
        </p:spPr>
        <p:txBody>
          <a:bodyPr>
            <a:normAutofit/>
          </a:bodyPr>
          <a:lstStyle/>
          <a:p>
            <a:pPr algn="ctr">
              <a:buNone/>
            </a:pPr>
            <a:r>
              <a:rPr lang="en-US" sz="2800" b="1" dirty="0" smtClean="0">
                <a:solidFill>
                  <a:schemeClr val="accent6">
                    <a:lumMod val="75000"/>
                  </a:schemeClr>
                </a:solidFill>
              </a:rPr>
              <a:t>Research and Op-ed </a:t>
            </a:r>
          </a:p>
          <a:p>
            <a:pPr marL="0" indent="0">
              <a:buNone/>
            </a:pPr>
            <a:r>
              <a:rPr lang="en-US" sz="1400" dirty="0" smtClean="0"/>
              <a:t>An opinion got published in the Daily </a:t>
            </a:r>
            <a:r>
              <a:rPr lang="en-US" sz="1400" dirty="0" err="1" smtClean="0"/>
              <a:t>Prothom</a:t>
            </a:r>
            <a:r>
              <a:rPr lang="en-US" sz="1400" dirty="0" smtClean="0"/>
              <a:t> </a:t>
            </a:r>
            <a:r>
              <a:rPr lang="en-US" sz="1400" dirty="0" err="1" smtClean="0"/>
              <a:t>Alo</a:t>
            </a:r>
            <a:r>
              <a:rPr lang="en-US" sz="1400" dirty="0"/>
              <a:t> </a:t>
            </a:r>
            <a:r>
              <a:rPr lang="en-US" sz="1400" dirty="0" smtClean="0"/>
              <a:t>in Bengali titled— “</a:t>
            </a:r>
            <a:r>
              <a:rPr lang="en-US" sz="1400" dirty="0" err="1" smtClean="0"/>
              <a:t>Orthoniti</a:t>
            </a:r>
            <a:r>
              <a:rPr lang="en-US" sz="1400" dirty="0" smtClean="0"/>
              <a:t> </a:t>
            </a:r>
            <a:r>
              <a:rPr lang="en-US" sz="1400" dirty="0" err="1" smtClean="0"/>
              <a:t>punoruddharer</a:t>
            </a:r>
            <a:r>
              <a:rPr lang="en-US" sz="1400" dirty="0" smtClean="0"/>
              <a:t> </a:t>
            </a:r>
            <a:r>
              <a:rPr lang="en-US" sz="1400" dirty="0" err="1" smtClean="0"/>
              <a:t>kon</a:t>
            </a:r>
            <a:r>
              <a:rPr lang="en-US" sz="1400" dirty="0" smtClean="0"/>
              <a:t> </a:t>
            </a:r>
            <a:r>
              <a:rPr lang="en-US" sz="1400" dirty="0" err="1" smtClean="0"/>
              <a:t>poth</a:t>
            </a:r>
            <a:r>
              <a:rPr lang="en-US" sz="1400" dirty="0" smtClean="0"/>
              <a:t> </a:t>
            </a:r>
            <a:r>
              <a:rPr lang="en-US" sz="1400" dirty="0" err="1" smtClean="0"/>
              <a:t>nebe</a:t>
            </a:r>
            <a:r>
              <a:rPr lang="en-US" sz="1400" dirty="0" smtClean="0"/>
              <a:t> Bangladesh” (Which recovery path Bangladesh may pursue?) </a:t>
            </a:r>
            <a:endParaRPr lang="en-US" sz="1400" dirty="0"/>
          </a:p>
          <a:p>
            <a:pPr marL="0" indent="0">
              <a:buNone/>
            </a:pPr>
            <a:r>
              <a:rPr lang="en-US" sz="1400" dirty="0" smtClean="0"/>
              <a:t>https</a:t>
            </a:r>
            <a:r>
              <a:rPr lang="en-US" sz="1400" dirty="0"/>
              <a:t>://www.prothomalo.com/opinion/column/%E0%A6%85%E0%A6%B0%E0%A7%8D%E0%A6%A5%E0%A6%A8%E0%A7%80%E0%A6%A4%E0%A6%BF-%E0%A6%AA%E0%A7%81%E0%A6%A8%E0%A6%B0%E0%A7%81%E0%A6%A6%E0%A7%8D%E0%A6%A7%E0%A6%BE%E0%A6%B0%E0%A7%87%E0%A6%B0-%E0%A6%95%E0%A7%8B%E0%A6%A8-%E0%A6%AA%E0%A6%A5-%E0%A6%A8%E0%A7%87%E0%A6%AC%E0%A7%87-%</a:t>
            </a:r>
            <a:r>
              <a:rPr lang="en-US" sz="1400" dirty="0" smtClean="0"/>
              <a:t>E0%A6%AC%E0%A6%BE%E0%A6%82%E0%A6%B2%E0%A6%BE%E0%A6%A6%E0%A7%87%E0%A6%B6?</a:t>
            </a:r>
          </a:p>
          <a:p>
            <a:pPr marL="0" indent="0">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9" y="3605633"/>
            <a:ext cx="5097462" cy="4889729"/>
          </a:xfrm>
          <a:prstGeom prst="rect">
            <a:avLst/>
          </a:prstGeom>
        </p:spPr>
      </p:pic>
    </p:spTree>
    <p:extLst>
      <p:ext uri="{BB962C8B-B14F-4D97-AF65-F5344CB8AC3E}">
        <p14:creationId xmlns:p14="http://schemas.microsoft.com/office/powerpoint/2010/main" val="57931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25</a:t>
            </a:fld>
            <a:endParaRPr lang="en-US" dirty="0"/>
          </a:p>
        </p:txBody>
      </p:sp>
      <p:sp>
        <p:nvSpPr>
          <p:cNvPr id="7" name="Content Placeholder 6"/>
          <p:cNvSpPr>
            <a:spLocks noGrp="1"/>
          </p:cNvSpPr>
          <p:nvPr>
            <p:ph idx="1"/>
          </p:nvPr>
        </p:nvSpPr>
        <p:spPr>
          <a:xfrm>
            <a:off x="471488" y="781050"/>
            <a:ext cx="5915025" cy="8141230"/>
          </a:xfrm>
        </p:spPr>
        <p:txBody>
          <a:bodyPr>
            <a:normAutofit/>
          </a:bodyPr>
          <a:lstStyle/>
          <a:p>
            <a:pPr marL="0" indent="0">
              <a:lnSpc>
                <a:spcPct val="100000"/>
              </a:lnSpc>
              <a:spcBef>
                <a:spcPts val="0"/>
              </a:spcBef>
              <a:buNone/>
            </a:pPr>
            <a:r>
              <a:rPr lang="en-US" sz="2400" dirty="0" smtClean="0"/>
              <a:t>               </a:t>
            </a:r>
            <a:r>
              <a:rPr lang="en-US" sz="2800" b="1" dirty="0" smtClean="0">
                <a:solidFill>
                  <a:schemeClr val="accent6">
                    <a:lumMod val="75000"/>
                  </a:schemeClr>
                </a:solidFill>
              </a:rPr>
              <a:t>Webinar (International) </a:t>
            </a:r>
          </a:p>
          <a:p>
            <a:pPr marL="0" indent="0">
              <a:lnSpc>
                <a:spcPct val="100000"/>
              </a:lnSpc>
              <a:spcBef>
                <a:spcPts val="0"/>
              </a:spcBef>
              <a:buNone/>
            </a:pPr>
            <a:r>
              <a:rPr lang="en-US" sz="1400" dirty="0" smtClean="0"/>
              <a:t>UO attended several international webinar in this month. It also made</a:t>
            </a:r>
          </a:p>
          <a:p>
            <a:pPr marL="0" indent="0">
              <a:lnSpc>
                <a:spcPct val="100000"/>
              </a:lnSpc>
              <a:spcBef>
                <a:spcPts val="0"/>
              </a:spcBef>
              <a:buNone/>
            </a:pPr>
            <a:r>
              <a:rPr lang="en-US" sz="1400" dirty="0" smtClean="0"/>
              <a:t>presentation in many webinars. </a:t>
            </a:r>
          </a:p>
          <a:p>
            <a:pPr marL="0" indent="0">
              <a:lnSpc>
                <a:spcPct val="100000"/>
              </a:lnSpc>
              <a:spcBef>
                <a:spcPts val="0"/>
              </a:spcBef>
              <a:buNone/>
            </a:pPr>
            <a:r>
              <a:rPr lang="en-US" sz="1400" u="sng" dirty="0" smtClean="0">
                <a:hlinkClick r:id="rId2"/>
              </a:rPr>
              <a:t>https</a:t>
            </a:r>
            <a:r>
              <a:rPr lang="en-US" sz="1400" u="sng" dirty="0">
                <a:hlinkClick r:id="rId2"/>
              </a:rPr>
              <a:t>://</a:t>
            </a:r>
            <a:r>
              <a:rPr lang="en-US" sz="1400" u="sng" dirty="0" smtClean="0">
                <a:hlinkClick r:id="rId2"/>
              </a:rPr>
              <a:t>www.youtube.com/watch?time_continue=11&amp;v=O1UwIOIoiS4&amp;feature=emb_logo</a:t>
            </a:r>
            <a:endParaRPr lang="en-US" sz="1400" u="sng" dirty="0" smtClean="0"/>
          </a:p>
          <a:p>
            <a:pPr marL="0" indent="0">
              <a:lnSpc>
                <a:spcPct val="100000"/>
              </a:lnSpc>
              <a:spcBef>
                <a:spcPts val="0"/>
              </a:spcBef>
              <a:buNone/>
            </a:pPr>
            <a:endParaRPr lang="en-US" sz="1400" dirty="0"/>
          </a:p>
          <a:p>
            <a:pPr marL="0" indent="0">
              <a:lnSpc>
                <a:spcPct val="100000"/>
              </a:lnSpc>
              <a:spcBef>
                <a:spcPts val="0"/>
              </a:spcBef>
              <a:buNone/>
            </a:pPr>
            <a:r>
              <a:rPr lang="en-US" sz="1400" dirty="0" smtClean="0"/>
              <a:t>It attended 13</a:t>
            </a:r>
            <a:r>
              <a:rPr lang="en-US" sz="1400" baseline="30000" dirty="0" smtClean="0"/>
              <a:t>th</a:t>
            </a:r>
            <a:r>
              <a:rPr lang="en-US" sz="1400" dirty="0" smtClean="0"/>
              <a:t> </a:t>
            </a:r>
            <a:r>
              <a:rPr lang="en-US" sz="1400" dirty="0"/>
              <a:t>Asia Pacific RCE Regional </a:t>
            </a:r>
            <a:r>
              <a:rPr lang="en-US" sz="1400" dirty="0" smtClean="0"/>
              <a:t>Meeting</a:t>
            </a:r>
            <a:r>
              <a:rPr lang="en-US" sz="1400" dirty="0"/>
              <a:t> </a:t>
            </a:r>
            <a:r>
              <a:rPr lang="en-US" sz="1400" dirty="0" smtClean="0"/>
              <a:t>organized by RCE Kyrgyzstan</a:t>
            </a:r>
          </a:p>
          <a:p>
            <a:pPr marL="0" indent="0">
              <a:lnSpc>
                <a:spcPct val="100000"/>
              </a:lnSpc>
              <a:spcBef>
                <a:spcPts val="0"/>
              </a:spcBef>
              <a:buNone/>
            </a:pPr>
            <a:r>
              <a:rPr lang="en-US" sz="1400" dirty="0" smtClean="0"/>
              <a:t>on the </a:t>
            </a:r>
            <a:r>
              <a:rPr lang="en-US" sz="1400" dirty="0"/>
              <a:t>Role of ESD during </a:t>
            </a:r>
            <a:r>
              <a:rPr lang="en-US" sz="1400" dirty="0" smtClean="0"/>
              <a:t>COVID-19 pandemic in session 1. </a:t>
            </a:r>
          </a:p>
          <a:p>
            <a:pPr marL="0" indent="0">
              <a:lnSpc>
                <a:spcPct val="100000"/>
              </a:lnSpc>
              <a:spcBef>
                <a:spcPts val="0"/>
              </a:spcBef>
              <a:buNone/>
            </a:pPr>
            <a:r>
              <a:rPr lang="en-US" sz="1400" dirty="0" smtClean="0"/>
              <a:t>In session 2 in the same webinar</a:t>
            </a:r>
            <a:r>
              <a:rPr lang="en-US" sz="1400" dirty="0"/>
              <a:t> </a:t>
            </a:r>
            <a:r>
              <a:rPr lang="en-US" sz="1400" dirty="0" smtClean="0"/>
              <a:t>on </a:t>
            </a:r>
            <a:r>
              <a:rPr lang="en-US" sz="1400" dirty="0"/>
              <a:t>AP RCEs Achievements and Collaborative Initiatives in Response to COVID-19 </a:t>
            </a:r>
            <a:r>
              <a:rPr lang="en-US" sz="1400" dirty="0" smtClean="0"/>
              <a:t>it presented on COVID-19: Impacts, Response and Resilience in  RCE Sundarbans. </a:t>
            </a:r>
            <a:endParaRPr lang="en-US" sz="1400" dirty="0"/>
          </a:p>
          <a:p>
            <a:pPr marL="0" indent="0">
              <a:lnSpc>
                <a:spcPct val="100000"/>
              </a:lnSpc>
              <a:spcBef>
                <a:spcPts val="0"/>
              </a:spcBef>
              <a:buNone/>
            </a:pPr>
            <a:endParaRPr lang="en-US" sz="1400" dirty="0" smtClean="0"/>
          </a:p>
          <a:p>
            <a:pPr marL="0" indent="0">
              <a:lnSpc>
                <a:spcPct val="100000"/>
              </a:lnSpc>
              <a:spcBef>
                <a:spcPts val="0"/>
              </a:spcBef>
              <a:buNone/>
            </a:pPr>
            <a:r>
              <a:rPr lang="en-US" sz="1400" dirty="0" smtClean="0"/>
              <a:t>It made presentation in </a:t>
            </a:r>
            <a:r>
              <a:rPr lang="en-US" sz="1400" dirty="0"/>
              <a:t>the International Webinar on </a:t>
            </a:r>
            <a:r>
              <a:rPr lang="en-US" sz="1400" dirty="0" smtClean="0"/>
              <a:t> “</a:t>
            </a:r>
            <a:r>
              <a:rPr lang="en-US" sz="1400" dirty="0"/>
              <a:t>Making Right Choices, Becoming A Responsible Consumer”: Towards Sustainable Consumption and Production (SDG </a:t>
            </a:r>
            <a:r>
              <a:rPr lang="en-US" sz="1400" dirty="0" smtClean="0"/>
              <a:t>12) celebrating </a:t>
            </a:r>
            <a:r>
              <a:rPr lang="en-US" sz="1400" dirty="0"/>
              <a:t>“Green Consumer Day” 2020, arranged by RCE East Kalimantan and RCE East Java, </a:t>
            </a:r>
            <a:r>
              <a:rPr lang="en-US" sz="1400" dirty="0" smtClean="0"/>
              <a:t>Indonesia.  The presentation topic was- Green Consumerism in Bangladesh:  Youth Perspective. </a:t>
            </a:r>
            <a:endParaRPr lang="en-US" sz="1400" dirty="0"/>
          </a:p>
          <a:p>
            <a:pPr marL="0" indent="0">
              <a:lnSpc>
                <a:spcPct val="100000"/>
              </a:lnSpc>
              <a:spcBef>
                <a:spcPts val="0"/>
              </a:spcBef>
              <a:buNone/>
            </a:pPr>
            <a:endParaRPr lang="en-US" sz="1400" dirty="0" smtClean="0"/>
          </a:p>
          <a:p>
            <a:pPr marL="0" indent="0">
              <a:lnSpc>
                <a:spcPct val="100000"/>
              </a:lnSpc>
              <a:spcBef>
                <a:spcPts val="0"/>
              </a:spcBef>
              <a:buNone/>
            </a:pPr>
            <a:r>
              <a:rPr lang="en-US" sz="1400" dirty="0" smtClean="0"/>
              <a:t>UO also attended </a:t>
            </a:r>
            <a:r>
              <a:rPr lang="en-US" sz="1400" dirty="0"/>
              <a:t>in </a:t>
            </a:r>
            <a:r>
              <a:rPr lang="en-US" sz="1400" dirty="0" smtClean="0"/>
              <a:t>webinar organized by </a:t>
            </a:r>
            <a:r>
              <a:rPr lang="en-US" sz="1400" dirty="0"/>
              <a:t>RCE </a:t>
            </a:r>
            <a:r>
              <a:rPr lang="en-US" sz="1400" dirty="0" smtClean="0"/>
              <a:t>Kuching on World </a:t>
            </a:r>
            <a:r>
              <a:rPr lang="en-US" sz="1400" dirty="0"/>
              <a:t>Rivers Day 2020: Roles of Youth </a:t>
            </a:r>
          </a:p>
          <a:p>
            <a:pPr marL="0" indent="0">
              <a:lnSpc>
                <a:spcPct val="100000"/>
              </a:lnSpc>
              <a:spcBef>
                <a:spcPts val="0"/>
              </a:spcBef>
              <a:buNone/>
            </a:pPr>
            <a:endParaRPr lang="en-US" sz="1400" dirty="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471488" y="5841295"/>
            <a:ext cx="2968275" cy="2357084"/>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3736084" y="5841295"/>
            <a:ext cx="2747965" cy="2357085"/>
          </a:xfrm>
          <a:prstGeom prst="rect">
            <a:avLst/>
          </a:prstGeom>
        </p:spPr>
      </p:pic>
    </p:spTree>
    <p:extLst>
      <p:ext uri="{BB962C8B-B14F-4D97-AF65-F5344CB8AC3E}">
        <p14:creationId xmlns:p14="http://schemas.microsoft.com/office/powerpoint/2010/main" val="1208388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endParaRPr lang="en-US" sz="2800" b="1" dirty="0" smtClean="0">
              <a:solidFill>
                <a:schemeClr val="accent2">
                  <a:lumMod val="75000"/>
                </a:schemeClr>
              </a:solidFill>
            </a:endParaRPr>
          </a:p>
          <a:p>
            <a:pPr algn="ctr">
              <a:buNone/>
            </a:pPr>
            <a:r>
              <a:rPr lang="en-US" sz="2800" b="1" dirty="0" smtClean="0">
                <a:solidFill>
                  <a:schemeClr val="accent6">
                    <a:lumMod val="75000"/>
                  </a:schemeClr>
                </a:solidFill>
              </a:rPr>
              <a:t>Media Engagement </a:t>
            </a:r>
          </a:p>
          <a:p>
            <a:pPr>
              <a:buNone/>
            </a:pPr>
            <a:endParaRPr lang="en-US" sz="1400" u="sng" dirty="0"/>
          </a:p>
          <a:p>
            <a:pPr>
              <a:buNone/>
            </a:pPr>
            <a:r>
              <a:rPr lang="en-US" sz="1400" dirty="0" smtClean="0"/>
              <a:t>UO attended TV talk-shows to discuss socio-economic issues. </a:t>
            </a:r>
            <a:endParaRPr lang="en-US" sz="1400" u="sng" dirty="0"/>
          </a:p>
          <a:p>
            <a:pPr>
              <a:buNone/>
            </a:pPr>
            <a:r>
              <a:rPr lang="en-US" sz="1400" u="sng" dirty="0" smtClean="0">
                <a:hlinkClick r:id="rId2"/>
              </a:rPr>
              <a:t>https</a:t>
            </a:r>
            <a:r>
              <a:rPr lang="en-US" sz="1400" u="sng" dirty="0">
                <a:hlinkClick r:id="rId2"/>
              </a:rPr>
              <a:t>://</a:t>
            </a:r>
            <a:r>
              <a:rPr lang="en-US" sz="1400" u="sng" dirty="0" smtClean="0">
                <a:hlinkClick r:id="rId2"/>
              </a:rPr>
              <a:t>www.youtube.com/watch?v=gA-idu42Wro&amp;feature=youtu.be&amp;fbclid=IwAR2DRsUUf2GGgoVxGJxUNmuxPinPGxMUt_ds6GqaNoVviI-aqCNdskdadyQ</a:t>
            </a:r>
            <a:endParaRPr lang="en-US" sz="1400" u="sng"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26</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692849" y="3959013"/>
            <a:ext cx="5943600" cy="2490153"/>
          </a:xfrm>
          <a:prstGeom prst="rect">
            <a:avLst/>
          </a:prstGeom>
        </p:spPr>
      </p:pic>
    </p:spTree>
    <p:extLst>
      <p:ext uri="{BB962C8B-B14F-4D97-AF65-F5344CB8AC3E}">
        <p14:creationId xmlns:p14="http://schemas.microsoft.com/office/powerpoint/2010/main" val="3739505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12800"/>
            <a:ext cx="5915025" cy="9093200"/>
          </a:xfrm>
        </p:spPr>
        <p:txBody>
          <a:bodyPr>
            <a:normAutofit/>
          </a:bodyPr>
          <a:lstStyle/>
          <a:p>
            <a:pPr algn="ctr">
              <a:buNone/>
            </a:pPr>
            <a:r>
              <a:rPr lang="en-US" sz="2800" b="1" dirty="0" smtClean="0">
                <a:solidFill>
                  <a:schemeClr val="accent6">
                    <a:lumMod val="75000"/>
                  </a:schemeClr>
                </a:solidFill>
              </a:rPr>
              <a:t>Action Research </a:t>
            </a:r>
          </a:p>
          <a:p>
            <a:pPr marL="0" lvl="0" indent="0" algn="just">
              <a:buNone/>
            </a:pPr>
            <a:r>
              <a:rPr lang="en-US" sz="1400" dirty="0" smtClean="0"/>
              <a:t>A PPGIS study has been carried out in the Sundarbans recently by UO. The outcomes are: </a:t>
            </a:r>
            <a:endParaRPr lang="en-US" sz="1400" dirty="0"/>
          </a:p>
          <a:p>
            <a:pPr marL="0" lvl="0" indent="0" algn="just">
              <a:buNone/>
            </a:pPr>
            <a:r>
              <a:rPr lang="en-US" sz="1400" dirty="0"/>
              <a:t>1. Resource </a:t>
            </a:r>
            <a:r>
              <a:rPr lang="en-US" sz="1400" dirty="0" smtClean="0"/>
              <a:t>distribution map </a:t>
            </a:r>
            <a:r>
              <a:rPr lang="en-US" sz="1400" dirty="0"/>
              <a:t>(of respective category) showing decadal changes: what resources have increased or decreased and where that changes took place in the forest </a:t>
            </a:r>
          </a:p>
          <a:p>
            <a:pPr marL="0" lvl="0" indent="0" algn="just">
              <a:buNone/>
            </a:pPr>
            <a:r>
              <a:rPr lang="en-US" sz="1400" dirty="0"/>
              <a:t>2. Landscape values </a:t>
            </a:r>
            <a:r>
              <a:rPr lang="en-US" sz="1400" dirty="0" smtClean="0"/>
              <a:t>map (density </a:t>
            </a:r>
            <a:r>
              <a:rPr lang="en-US" sz="1400" dirty="0"/>
              <a:t>of the resources: showing where resource is densely distributed and where is not. And categorizing the forest areas based on the importance to the TRUs for resources collection). </a:t>
            </a:r>
          </a:p>
          <a:p>
            <a:pPr marL="0" lvl="0" indent="0" algn="just">
              <a:buNone/>
            </a:pPr>
            <a:r>
              <a:rPr lang="en-US" sz="1400" dirty="0"/>
              <a:t>3. Impact of climate change </a:t>
            </a:r>
            <a:r>
              <a:rPr lang="en-US" sz="1400" dirty="0" smtClean="0"/>
              <a:t>mapping (decadal </a:t>
            </a:r>
            <a:r>
              <a:rPr lang="en-US" sz="1400" dirty="0"/>
              <a:t>variation in </a:t>
            </a:r>
            <a:r>
              <a:rPr lang="en-US" sz="1400" dirty="0" err="1"/>
              <a:t>i.species</a:t>
            </a:r>
            <a:r>
              <a:rPr lang="en-US" sz="1400" dirty="0"/>
              <a:t>, ii. tides, iii. temperature, iv. salinity, v. PH+ etc.)  And also tagging the changes of climate change variables to the areas where resource density is low or high </a:t>
            </a:r>
          </a:p>
          <a:p>
            <a:pPr marL="0" lvl="0" indent="0" algn="just">
              <a:buNone/>
            </a:pPr>
            <a:r>
              <a:rPr lang="en-US" sz="1400" dirty="0"/>
              <a:t>4. Community plantation along the embankment of the river by the local community (total </a:t>
            </a:r>
            <a:r>
              <a:rPr lang="en-US" sz="1400" dirty="0" smtClean="0"/>
              <a:t>area map) </a:t>
            </a:r>
            <a:endParaRPr lang="en-US" sz="1400" dirty="0"/>
          </a:p>
          <a:p>
            <a:pPr marL="0" lvl="0" indent="0" algn="just">
              <a:buNone/>
            </a:pPr>
            <a:r>
              <a:rPr lang="en-US" sz="1400" dirty="0"/>
              <a:t>5. Land reclamation by the Munda people (total </a:t>
            </a:r>
            <a:r>
              <a:rPr lang="en-US" sz="1400" dirty="0" smtClean="0"/>
              <a:t>area map) </a:t>
            </a:r>
          </a:p>
          <a:p>
            <a:pPr marL="0" lvl="0" indent="0" algn="just">
              <a:buNone/>
            </a:pPr>
            <a:endParaRPr lang="en-US" sz="1400" dirty="0"/>
          </a:p>
          <a:p>
            <a:pPr marL="0" lvl="0" indent="0" algn="just">
              <a:buNone/>
            </a:pPr>
            <a:r>
              <a:rPr lang="en-US" sz="1400" dirty="0" smtClean="0"/>
              <a:t>Decadal Change of Forest Coverage in the Sundarbans drawn by PPGIS </a:t>
            </a:r>
          </a:p>
        </p:txBody>
      </p:sp>
      <p:sp>
        <p:nvSpPr>
          <p:cNvPr id="4" name="Slide Number Placeholder 3"/>
          <p:cNvSpPr>
            <a:spLocks noGrp="1"/>
          </p:cNvSpPr>
          <p:nvPr>
            <p:ph type="sldNum" sz="quarter" idx="12"/>
          </p:nvPr>
        </p:nvSpPr>
        <p:spPr/>
        <p:txBody>
          <a:bodyPr/>
          <a:lstStyle/>
          <a:p>
            <a:fld id="{38ED17DF-0605-4DEE-91E9-393017ABA7F3}" type="slidenum">
              <a:rPr lang="en-US" smtClean="0"/>
              <a:pPr/>
              <a:t>27</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25" y="5359400"/>
            <a:ext cx="5543550" cy="3387725"/>
          </a:xfrm>
          <a:prstGeom prst="rect">
            <a:avLst/>
          </a:prstGeom>
        </p:spPr>
      </p:pic>
    </p:spTree>
    <p:extLst>
      <p:ext uri="{BB962C8B-B14F-4D97-AF65-F5344CB8AC3E}">
        <p14:creationId xmlns:p14="http://schemas.microsoft.com/office/powerpoint/2010/main" val="35153350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October 2020</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28</a:t>
            </a:fld>
            <a:endParaRPr lang="en-US" dirty="0"/>
          </a:p>
        </p:txBody>
      </p:sp>
    </p:spTree>
    <p:extLst>
      <p:ext uri="{BB962C8B-B14F-4D97-AF65-F5344CB8AC3E}">
        <p14:creationId xmlns:p14="http://schemas.microsoft.com/office/powerpoint/2010/main" val="2278420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188" y="742950"/>
            <a:ext cx="5915025" cy="8667750"/>
          </a:xfrm>
        </p:spPr>
        <p:txBody>
          <a:bodyPr>
            <a:normAutofit/>
          </a:bodyPr>
          <a:lstStyle/>
          <a:p>
            <a:pPr algn="ctr">
              <a:buNone/>
            </a:pPr>
            <a:r>
              <a:rPr lang="en-US" sz="2800" b="1" dirty="0" smtClean="0">
                <a:solidFill>
                  <a:schemeClr val="accent6">
                    <a:lumMod val="75000"/>
                  </a:schemeClr>
                </a:solidFill>
              </a:rPr>
              <a:t>Research and Op-ed </a:t>
            </a:r>
          </a:p>
          <a:p>
            <a:pPr marL="0" indent="0">
              <a:buNone/>
            </a:pPr>
            <a:r>
              <a:rPr lang="en-US" sz="1400" dirty="0" smtClean="0"/>
              <a:t>Two opinions got published in the Daily </a:t>
            </a:r>
            <a:r>
              <a:rPr lang="en-US" sz="1400" dirty="0" err="1" smtClean="0"/>
              <a:t>Prothom</a:t>
            </a:r>
            <a:r>
              <a:rPr lang="en-US" sz="1400" dirty="0" smtClean="0"/>
              <a:t> </a:t>
            </a:r>
            <a:r>
              <a:rPr lang="en-US" sz="1400" dirty="0" err="1" smtClean="0"/>
              <a:t>Alo</a:t>
            </a:r>
            <a:r>
              <a:rPr lang="en-US" sz="1400" dirty="0" smtClean="0"/>
              <a:t> (Bengali). </a:t>
            </a:r>
          </a:p>
          <a:p>
            <a:pPr marL="0" indent="0">
              <a:buNone/>
            </a:pPr>
            <a:r>
              <a:rPr lang="as-IN" sz="1400" dirty="0" smtClean="0"/>
              <a:t>করোনায় আয় কমেছে</a:t>
            </a:r>
            <a:r>
              <a:rPr lang="en-US" sz="1400" dirty="0" smtClean="0"/>
              <a:t> </a:t>
            </a:r>
            <a:r>
              <a:rPr lang="as-IN" sz="1400" dirty="0" smtClean="0"/>
              <a:t>উন্নয়ন </a:t>
            </a:r>
            <a:r>
              <a:rPr lang="as-IN" sz="1400" dirty="0"/>
              <a:t>কৌশল কাজ করছে না </a:t>
            </a:r>
            <a:r>
              <a:rPr lang="en-US" sz="1400" dirty="0"/>
              <a:t> </a:t>
            </a:r>
            <a:r>
              <a:rPr lang="en-US" sz="1400" dirty="0" smtClean="0"/>
              <a:t>(Income </a:t>
            </a:r>
            <a:r>
              <a:rPr lang="en-US" sz="1400" dirty="0"/>
              <a:t>has </a:t>
            </a:r>
            <a:r>
              <a:rPr lang="en-US" sz="1400" dirty="0" smtClean="0"/>
              <a:t>decreased, development </a:t>
            </a:r>
            <a:r>
              <a:rPr lang="en-US" sz="1400" dirty="0"/>
              <a:t>strategies are not </a:t>
            </a:r>
            <a:r>
              <a:rPr lang="en-US" sz="1400" dirty="0" smtClean="0"/>
              <a:t>working) </a:t>
            </a:r>
            <a:endParaRPr lang="as-IN" sz="1400" dirty="0"/>
          </a:p>
          <a:p>
            <a:pPr marL="0" indent="0">
              <a:buNone/>
            </a:pPr>
            <a:r>
              <a:rPr lang="en-US" sz="1400" dirty="0">
                <a:hlinkClick r:id="rId2"/>
              </a:rPr>
              <a:t>https://www.prothomalo.com/business/analysis/%E0%A6%89%E0%A6%A8%E0%A7%8D%E0%A6%A8%E0%A7%9F%E0%A6%A8-%E0%A6%95%E0%A7%8C%E0%A6%B6%E0%A6%B2-%E0%A6%95%E0%A6%BE%E0%A6%9C-%E0%A6%95%E0%A6%B0%E0%A6%9B%E0%A7%87-%</a:t>
            </a:r>
            <a:r>
              <a:rPr lang="en-US" sz="1400" dirty="0" smtClean="0">
                <a:hlinkClick r:id="rId2"/>
              </a:rPr>
              <a:t>E0%A6%A8%E0%A6%BE</a:t>
            </a:r>
            <a:endParaRPr lang="en-US" sz="1400" dirty="0"/>
          </a:p>
          <a:p>
            <a:pPr marL="0" indent="0">
              <a:buNone/>
            </a:pPr>
            <a:endParaRPr lang="en-US" sz="1400" dirty="0"/>
          </a:p>
          <a:p>
            <a:pPr marL="0" indent="0">
              <a:buNone/>
            </a:pPr>
            <a:endParaRPr lang="en-US" sz="1400" dirty="0" smtClean="0"/>
          </a:p>
          <a:p>
            <a:pPr marL="0" indent="0">
              <a:buNone/>
            </a:pPr>
            <a:r>
              <a:rPr lang="as-IN" sz="1400" dirty="0"/>
              <a:t>শুধু প্রবৃদ্ধি নয়, সার্বিক জীবনমানের দিকে দৃষ্টি দিতে </a:t>
            </a:r>
            <a:r>
              <a:rPr lang="as-IN" sz="1400" dirty="0" smtClean="0"/>
              <a:t>হবে</a:t>
            </a:r>
            <a:r>
              <a:rPr lang="en-US" sz="1400" dirty="0" smtClean="0"/>
              <a:t> (Not just growth, emphasis needed to ameliorate overall quality of life) </a:t>
            </a:r>
            <a:endParaRPr lang="as-IN" sz="1400" dirty="0"/>
          </a:p>
          <a:p>
            <a:pPr marL="0" indent="0">
              <a:buNone/>
            </a:pPr>
            <a:r>
              <a:rPr lang="en-US" sz="1400" dirty="0"/>
              <a:t>https://www.prothomalo.com/opinion/%E0%A6%B6%E0%A7%81%E0%A6%A7%E0%A7%81-%E0%A6%AA%E0%A7%8D%E0%A6%B0%E0%A6%AC%E0%A7%83%E0%A6%A6%E0%A7%8D%E0%A6%A7%E0%A6%BF-%E0%A6%A8%E0%A7%9F-%E0%A6%B8%E0%A6%BE%E0%A6%B0%E0%A7%8D%E0%A6%AC%E0%A6%BF%E0%A6%95-%E0%A6%9C%E0%A7%80%E0%A6%AC%E0%A6%A8%E0%A6%AE%E0%A6%BE%E0%A6%A8%E0%A7%87%E0%A6%B0-%E0%A6%A6%E0%A6%BF%E0%A6%95%E0%A7%87-%E0%A6%A6%E0%A7%83%E0%A6%B7%E0%A7%8D%E0%A6%9F%E0%A6%BF-%E0%A6%A6%E0%A6%BF%E0%A6%A4%E0%A7%87-%E0%A6%B9%E0%A6%AC%E0%A7%87</a:t>
            </a:r>
            <a:r>
              <a:rPr lang="en-US" sz="1400" dirty="0" smtClean="0"/>
              <a:t>?</a:t>
            </a:r>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endParaRPr lang="en-US" sz="1400" dirty="0" smtClean="0"/>
          </a:p>
          <a:p>
            <a:pPr>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29</a:t>
            </a:fld>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664649" y="6801327"/>
            <a:ext cx="2819400" cy="1885474"/>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46113" y="6801327"/>
            <a:ext cx="2933700" cy="1885474"/>
          </a:xfrm>
          <a:prstGeom prst="rect">
            <a:avLst/>
          </a:prstGeom>
        </p:spPr>
      </p:pic>
    </p:spTree>
    <p:extLst>
      <p:ext uri="{BB962C8B-B14F-4D97-AF65-F5344CB8AC3E}">
        <p14:creationId xmlns:p14="http://schemas.microsoft.com/office/powerpoint/2010/main" val="2543543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3957852"/>
            <a:ext cx="5143500" cy="1009934"/>
          </a:xfrm>
        </p:spPr>
        <p:txBody>
          <a:bodyPr>
            <a:normAutofit/>
          </a:bodyPr>
          <a:lstStyle/>
          <a:p>
            <a:r>
              <a:rPr lang="en-US" sz="1600" b="1" dirty="0" smtClean="0">
                <a:solidFill>
                  <a:schemeClr val="accent6">
                    <a:lumMod val="75000"/>
                  </a:schemeClr>
                </a:solidFill>
              </a:rPr>
              <a:t>Message from the</a:t>
            </a:r>
            <a:br>
              <a:rPr lang="en-US" sz="1600" b="1" dirty="0" smtClean="0">
                <a:solidFill>
                  <a:schemeClr val="accent6">
                    <a:lumMod val="75000"/>
                  </a:schemeClr>
                </a:solidFill>
              </a:rPr>
            </a:br>
            <a:r>
              <a:rPr lang="en-US" sz="1600" b="1" dirty="0" smtClean="0">
                <a:solidFill>
                  <a:schemeClr val="accent6">
                    <a:lumMod val="75000"/>
                  </a:schemeClr>
                </a:solidFill>
              </a:rPr>
              <a:t>Chairperson</a:t>
            </a:r>
            <a:endParaRPr lang="en-US" sz="1600" b="1" dirty="0">
              <a:solidFill>
                <a:schemeClr val="accent6">
                  <a:lumMod val="75000"/>
                </a:schemeClr>
              </a:solidFill>
            </a:endParaRPr>
          </a:p>
        </p:txBody>
      </p:sp>
      <p:sp>
        <p:nvSpPr>
          <p:cNvPr id="9" name="Slide Number Placeholder 8"/>
          <p:cNvSpPr>
            <a:spLocks noGrp="1"/>
          </p:cNvSpPr>
          <p:nvPr>
            <p:ph type="sldNum" sz="quarter" idx="12"/>
          </p:nvPr>
        </p:nvSpPr>
        <p:spPr>
          <a:xfrm>
            <a:off x="4867847" y="9378597"/>
            <a:ext cx="1543050" cy="527403"/>
          </a:xfrm>
        </p:spPr>
        <p:txBody>
          <a:bodyPr/>
          <a:lstStyle/>
          <a:p>
            <a:fld id="{38ED17DF-0605-4DEE-91E9-393017ABA7F3}" type="slidenum">
              <a:rPr lang="en-US" sz="1100" b="1" smtClean="0">
                <a:solidFill>
                  <a:schemeClr val="bg1"/>
                </a:solidFill>
              </a:rPr>
              <a:pPr/>
              <a:t>3</a:t>
            </a:fld>
            <a:endParaRPr lang="en-US" sz="1100" b="1" dirty="0">
              <a:solidFill>
                <a:schemeClr val="bg1"/>
              </a:solidFill>
            </a:endParaRPr>
          </a:p>
        </p:txBody>
      </p:sp>
    </p:spTree>
    <p:extLst>
      <p:ext uri="{BB962C8B-B14F-4D97-AF65-F5344CB8AC3E}">
        <p14:creationId xmlns:p14="http://schemas.microsoft.com/office/powerpoint/2010/main" val="457565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30</a:t>
            </a:fld>
            <a:endParaRPr lang="en-US" dirty="0"/>
          </a:p>
        </p:txBody>
      </p:sp>
      <p:sp>
        <p:nvSpPr>
          <p:cNvPr id="7" name="Content Placeholder 6"/>
          <p:cNvSpPr>
            <a:spLocks noGrp="1"/>
          </p:cNvSpPr>
          <p:nvPr>
            <p:ph idx="1"/>
          </p:nvPr>
        </p:nvSpPr>
        <p:spPr>
          <a:xfrm>
            <a:off x="457200" y="781049"/>
            <a:ext cx="5929313" cy="8597547"/>
          </a:xfrm>
        </p:spPr>
        <p:txBody>
          <a:bodyPr>
            <a:normAutofit/>
          </a:bodyPr>
          <a:lstStyle/>
          <a:p>
            <a:pPr algn="ctr">
              <a:buNone/>
            </a:pPr>
            <a:r>
              <a:rPr lang="en-US" sz="2800" b="1" dirty="0" smtClean="0">
                <a:solidFill>
                  <a:schemeClr val="accent6">
                    <a:lumMod val="75000"/>
                  </a:schemeClr>
                </a:solidFill>
              </a:rPr>
              <a:t>Webinar</a:t>
            </a:r>
            <a:endParaRPr lang="en-US" sz="2800" b="1" dirty="0">
              <a:solidFill>
                <a:schemeClr val="accent6">
                  <a:lumMod val="75000"/>
                </a:schemeClr>
              </a:solidFill>
            </a:endParaRPr>
          </a:p>
          <a:p>
            <a:pPr algn="just">
              <a:buNone/>
            </a:pPr>
            <a:r>
              <a:rPr lang="en-US" sz="1400" dirty="0" smtClean="0"/>
              <a:t>Attended an webinar to discuss the crisis of immigrants workers in the face of COVID-19. </a:t>
            </a:r>
          </a:p>
          <a:p>
            <a:pPr algn="just">
              <a:buNone/>
            </a:pPr>
            <a:r>
              <a:rPr lang="en-US" u="sng" dirty="0">
                <a:hlinkClick r:id="rId2"/>
              </a:rPr>
              <a:t>https://fb.watch/3GpraMB4Ls/</a:t>
            </a:r>
            <a:endParaRPr lang="en-US" dirty="0"/>
          </a:p>
          <a:p>
            <a:pPr algn="just">
              <a:buNone/>
            </a:pPr>
            <a:endParaRPr lang="en-US" sz="2800" b="1" dirty="0" smtClean="0">
              <a:solidFill>
                <a:schemeClr val="accent2">
                  <a:lumMod val="75000"/>
                </a:schemeClr>
              </a:solidFill>
            </a:endParaRPr>
          </a:p>
          <a:p>
            <a:pPr>
              <a:buNone/>
            </a:pPr>
            <a:endParaRPr lang="en-US"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94692" y="2351404"/>
            <a:ext cx="5889357" cy="3782696"/>
          </a:xfrm>
          <a:prstGeom prst="rect">
            <a:avLst/>
          </a:prstGeom>
        </p:spPr>
      </p:pic>
      <p:sp>
        <p:nvSpPr>
          <p:cNvPr id="2" name="Rectangle 1"/>
          <p:cNvSpPr/>
          <p:nvPr/>
        </p:nvSpPr>
        <p:spPr>
          <a:xfrm>
            <a:off x="2117347" y="6330434"/>
            <a:ext cx="3292853" cy="523220"/>
          </a:xfrm>
          <a:prstGeom prst="rect">
            <a:avLst/>
          </a:prstGeom>
        </p:spPr>
        <p:txBody>
          <a:bodyPr wrap="square">
            <a:spAutoFit/>
          </a:bodyPr>
          <a:lstStyle/>
          <a:p>
            <a:pPr algn="ctr">
              <a:buNone/>
            </a:pPr>
            <a:r>
              <a:rPr lang="en-US" sz="2800" b="1" dirty="0">
                <a:solidFill>
                  <a:schemeClr val="accent6">
                    <a:lumMod val="75000"/>
                  </a:schemeClr>
                </a:solidFill>
              </a:rPr>
              <a:t>Media Engagement </a:t>
            </a:r>
          </a:p>
        </p:txBody>
      </p:sp>
      <p:sp>
        <p:nvSpPr>
          <p:cNvPr id="3" name="Rectangle 2"/>
          <p:cNvSpPr/>
          <p:nvPr/>
        </p:nvSpPr>
        <p:spPr>
          <a:xfrm>
            <a:off x="457200" y="6853654"/>
            <a:ext cx="5719763" cy="523220"/>
          </a:xfrm>
          <a:prstGeom prst="rect">
            <a:avLst/>
          </a:prstGeom>
        </p:spPr>
        <p:txBody>
          <a:bodyPr wrap="square">
            <a:spAutoFit/>
          </a:bodyPr>
          <a:lstStyle/>
          <a:p>
            <a:pPr>
              <a:buNone/>
            </a:pPr>
            <a:r>
              <a:rPr lang="en-US" sz="1400" u="sng" dirty="0">
                <a:hlinkClick r:id="rId4"/>
              </a:rPr>
              <a:t>https://www.youtube.com/watch?fbclid=IwAR1FxCFDrSXPs8T02odJstpet9qZ4sph2xooSLUK3CnKUykz2emrfKfG3VA&amp;v=8dNi1-nPdf4&amp;feature=youtu.be</a:t>
            </a:r>
            <a:endParaRPr lang="en-US" sz="1400" u="sng" dirty="0"/>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1425385" y="7573208"/>
            <a:ext cx="4137215" cy="1805388"/>
          </a:xfrm>
          <a:prstGeom prst="rect">
            <a:avLst/>
          </a:prstGeom>
        </p:spPr>
      </p:pic>
    </p:spTree>
    <p:extLst>
      <p:ext uri="{BB962C8B-B14F-4D97-AF65-F5344CB8AC3E}">
        <p14:creationId xmlns:p14="http://schemas.microsoft.com/office/powerpoint/2010/main" val="55010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952" y="812800"/>
            <a:ext cx="6484048"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smtClean="0"/>
              <a:t>UO documented plantation </a:t>
            </a:r>
            <a:r>
              <a:rPr lang="en-US" sz="1400" dirty="0"/>
              <a:t>by the community members along the embankment line, which protects the locality from natural disasters such as cyclone. </a:t>
            </a:r>
            <a:r>
              <a:rPr lang="en-US" sz="1400" dirty="0" smtClean="0"/>
              <a:t>People also reported that the development </a:t>
            </a:r>
            <a:r>
              <a:rPr lang="en-US" sz="1400" dirty="0"/>
              <a:t>of new char lands in many water ways in the forest is creating blocks to the flow of water, which negatively affects the life below the water in the forest.</a:t>
            </a:r>
          </a:p>
          <a:p>
            <a:pPr algn="just"/>
            <a:endParaRPr lang="en-US" sz="1400" dirty="0"/>
          </a:p>
          <a:p>
            <a:pPr marL="0" indent="0" algn="just">
              <a:buNone/>
            </a:pPr>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marL="0" indent="0" algn="just">
              <a:buNone/>
            </a:pPr>
            <a:r>
              <a:rPr lang="en-US" sz="1400" dirty="0" smtClean="0"/>
              <a:t>Members </a:t>
            </a:r>
            <a:r>
              <a:rPr lang="en-US" sz="1400" dirty="0"/>
              <a:t>of </a:t>
            </a:r>
            <a:r>
              <a:rPr lang="en-US" sz="1400" dirty="0" err="1"/>
              <a:t>Harinagar</a:t>
            </a:r>
            <a:r>
              <a:rPr lang="en-US" sz="1400" dirty="0"/>
              <a:t> Forest People Cooperative </a:t>
            </a:r>
            <a:r>
              <a:rPr lang="en-US" sz="1400" dirty="0" smtClean="0"/>
              <a:t>organized a </a:t>
            </a:r>
            <a:r>
              <a:rPr lang="en-US" sz="1400" dirty="0"/>
              <a:t>meeting where they decided to plant </a:t>
            </a:r>
            <a:r>
              <a:rPr lang="en-US" sz="1400" dirty="0" err="1"/>
              <a:t>Keora</a:t>
            </a:r>
            <a:r>
              <a:rPr lang="en-US" sz="1400" dirty="0"/>
              <a:t> and </a:t>
            </a:r>
            <a:r>
              <a:rPr lang="en-US" sz="1400" dirty="0" err="1"/>
              <a:t>golpata</a:t>
            </a:r>
            <a:r>
              <a:rPr lang="en-US" sz="1400" dirty="0"/>
              <a:t> in fallow areas alongside the river and in char lands. </a:t>
            </a:r>
            <a:endParaRPr lang="en-US" sz="1400" dirty="0" smtClean="0"/>
          </a:p>
          <a:p>
            <a:pPr marL="0" indent="0" algn="just">
              <a:buNone/>
            </a:pPr>
            <a:endParaRPr lang="en-US" sz="1400" dirty="0"/>
          </a:p>
          <a:p>
            <a:pPr marL="0" indent="0" algn="just">
              <a:buNone/>
            </a:pPr>
            <a:r>
              <a:rPr lang="en-US" sz="1400" dirty="0" smtClean="0"/>
              <a:t> </a:t>
            </a:r>
            <a:endParaRPr lang="en-US" sz="1400" dirty="0"/>
          </a:p>
          <a:p>
            <a:pPr marL="0" indent="0" algn="just">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31</a:t>
            </a:fld>
            <a:endParaRPr lang="en-US" dirty="0"/>
          </a:p>
        </p:txBody>
      </p:sp>
      <p:pic>
        <p:nvPicPr>
          <p:cNvPr id="6" name="Picture 5" descr="C:\Users\hp 450\Desktop\October pic\bonojibi p.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976" y="2739547"/>
            <a:ext cx="2978944" cy="1857375"/>
          </a:xfrm>
          <a:prstGeom prst="rect">
            <a:avLst/>
          </a:prstGeom>
          <a:noFill/>
          <a:ln>
            <a:noFill/>
          </a:ln>
        </p:spPr>
      </p:pic>
      <p:pic>
        <p:nvPicPr>
          <p:cNvPr id="7" name="Picture 6" descr="C:\Users\hp 450\Desktop\October pic\sunderbon bonojib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34" y="2709623"/>
            <a:ext cx="2843784" cy="1887299"/>
          </a:xfrm>
          <a:prstGeom prst="rect">
            <a:avLst/>
          </a:prstGeom>
          <a:noFill/>
          <a:ln>
            <a:noFill/>
          </a:ln>
        </p:spPr>
      </p:pic>
      <p:pic>
        <p:nvPicPr>
          <p:cNvPr id="9" name="Picture 8" descr="C:\Users\hp 450\Desktop\October pic\Harinago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33" y="6083519"/>
            <a:ext cx="3036094" cy="1821180"/>
          </a:xfrm>
          <a:prstGeom prst="rect">
            <a:avLst/>
          </a:prstGeom>
          <a:noFill/>
          <a:ln>
            <a:noFill/>
          </a:ln>
        </p:spPr>
      </p:pic>
      <p:pic>
        <p:nvPicPr>
          <p:cNvPr id="10" name="Picture 9" descr="C:\Users\hp 450\Desktop\October pic\horinagor naksha.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5976" y="6070819"/>
            <a:ext cx="3057431" cy="1833880"/>
          </a:xfrm>
          <a:prstGeom prst="rect">
            <a:avLst/>
          </a:prstGeom>
          <a:noFill/>
          <a:ln>
            <a:noFill/>
          </a:ln>
        </p:spPr>
      </p:pic>
    </p:spTree>
    <p:extLst>
      <p:ext uri="{BB962C8B-B14F-4D97-AF65-F5344CB8AC3E}">
        <p14:creationId xmlns:p14="http://schemas.microsoft.com/office/powerpoint/2010/main" val="1904556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November 2020</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32</a:t>
            </a:fld>
            <a:endParaRPr lang="en-US" dirty="0"/>
          </a:p>
        </p:txBody>
      </p:sp>
    </p:spTree>
    <p:extLst>
      <p:ext uri="{BB962C8B-B14F-4D97-AF65-F5344CB8AC3E}">
        <p14:creationId xmlns:p14="http://schemas.microsoft.com/office/powerpoint/2010/main" val="1217355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6400800" cy="8667750"/>
          </a:xfrm>
        </p:spPr>
        <p:txBody>
          <a:bodyPr>
            <a:normAutofit/>
          </a:bodyPr>
          <a:lstStyle/>
          <a:p>
            <a:pPr algn="ctr">
              <a:buNone/>
            </a:pPr>
            <a:r>
              <a:rPr lang="en-US" sz="2800" b="1" dirty="0" smtClean="0">
                <a:solidFill>
                  <a:schemeClr val="accent6">
                    <a:lumMod val="75000"/>
                  </a:schemeClr>
                </a:solidFill>
              </a:rPr>
              <a:t>Research and Op-ed </a:t>
            </a:r>
          </a:p>
          <a:p>
            <a:pPr marL="0" indent="0">
              <a:buNone/>
            </a:pPr>
            <a:r>
              <a:rPr lang="en-US" sz="1400" dirty="0"/>
              <a:t>Who will win in 2020 USA Presidential Election: Insights from a Political Demography </a:t>
            </a:r>
            <a:r>
              <a:rPr lang="en-US" sz="1400" dirty="0" smtClean="0"/>
              <a:t>Model</a:t>
            </a:r>
          </a:p>
          <a:p>
            <a:pPr marL="0" indent="0">
              <a:buNone/>
            </a:pPr>
            <a:r>
              <a:rPr lang="en-US" sz="1400" dirty="0">
                <a:hlinkClick r:id="rId2"/>
              </a:rPr>
              <a:t>https://cgs-bd.com/article/1475/Who-will-win-in-2020-USA-Presidential-Election--Insights-from-a-Political-Demography-Model</a:t>
            </a:r>
            <a:r>
              <a:rPr lang="en-US" sz="1400" dirty="0" smtClean="0"/>
              <a:t>?</a:t>
            </a:r>
          </a:p>
          <a:p>
            <a:pPr marL="0" indent="0">
              <a:buNone/>
            </a:pPr>
            <a:endParaRPr lang="en-US" sz="1400" dirty="0" smtClean="0"/>
          </a:p>
          <a:p>
            <a:pPr marL="0" indent="0">
              <a:buNone/>
            </a:pPr>
            <a:r>
              <a:rPr lang="as-IN" sz="1400" dirty="0"/>
              <a:t>মার্কিন প্রেসিডেন্ট নির্বাচনে কে জিতবেন </a:t>
            </a:r>
            <a:r>
              <a:rPr lang="en-US" sz="1400" dirty="0"/>
              <a:t>(Who will win in 2020 USA Presidential </a:t>
            </a:r>
            <a:r>
              <a:rPr lang="en-US" sz="1400" dirty="0" smtClean="0"/>
              <a:t>Election in Daily </a:t>
            </a:r>
            <a:r>
              <a:rPr lang="en-US" sz="1400" dirty="0" err="1" smtClean="0"/>
              <a:t>Prothom</a:t>
            </a:r>
            <a:r>
              <a:rPr lang="en-US" sz="1400" dirty="0" smtClean="0"/>
              <a:t> </a:t>
            </a:r>
            <a:r>
              <a:rPr lang="en-US" sz="1400" dirty="0" err="1" smtClean="0"/>
              <a:t>Alo</a:t>
            </a:r>
            <a:r>
              <a:rPr lang="en-US" sz="1400" dirty="0" smtClean="0"/>
              <a:t>)</a:t>
            </a:r>
            <a:endParaRPr lang="as-IN" sz="1400" dirty="0"/>
          </a:p>
          <a:p>
            <a:pPr marL="0" indent="0">
              <a:buNone/>
            </a:pPr>
            <a:r>
              <a:rPr lang="en-US" sz="1400" dirty="0"/>
              <a:t>https://www.prothomalo.com/opinion/%E0%A6%AE%E0%A6%BE%E0%A6%B0%E0%A7%8D%E0%A6%95%E0%A6%BF%E0%A6%A8-%E0%A6%AA%E0%A7%8D%E0%A6%B0%E0%A7%87%E0%A6%B8%E0%A6%BF%E0%A6%A1%E0%A7%87%E0%A6%A8%E0%A7%8D%E0%A6%9F-%E0%A6%A8%E0%A6%BF%E0%A6%B0%E0%A7%8D%E0%A6%AC%E0%A6%BE%E0%A6%9A%E0%A6%A8%E0%A7%87-%E0%A6%95%E0%A7%87-%E0%A6%9C%E0%A6%BF%E0%A6%A4%E0%A6%AC%E0%A7%87%E0%A6%A8</a:t>
            </a:r>
            <a:r>
              <a:rPr lang="en-US" sz="1400" dirty="0" smtClean="0"/>
              <a:t>?</a:t>
            </a:r>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as-IN" sz="1400" dirty="0"/>
              <a:t>সহায়তা কেন সবার কাছে পৌঁছাতে পারছে </a:t>
            </a:r>
            <a:r>
              <a:rPr lang="as-IN" sz="1400" dirty="0" smtClean="0"/>
              <a:t>না</a:t>
            </a:r>
            <a:r>
              <a:rPr lang="en-US" sz="1400" dirty="0" smtClean="0"/>
              <a:t> ( Why fiscal assistance is not reaching to all)</a:t>
            </a:r>
            <a:endParaRPr lang="as-IN" sz="1400" dirty="0"/>
          </a:p>
          <a:p>
            <a:pPr marL="0" indent="0">
              <a:buNone/>
            </a:pPr>
            <a:r>
              <a:rPr lang="en-US" sz="1400" dirty="0"/>
              <a:t>https://www.prothomalo.com/opinion/column/%E0%A6%B8%E0%A6%B9%E0%A6%BE%E0%A7%9F%E0%A6%A4%E0%A6%BE-%E0%A6%95%E0%A7%87%E0%A6%A8-%E0%A6%B8%E0%A6%AC%E0%A6%BE%E0%A6%B0-%E0%A6%95%E0%A6%BE%E0%A6%9B%E0%A7%87-%E0%A6%AA%E0%A7%8C%E0%A6%81%E0%A6%9B%E0%A6%BE%E0%A6%A4%E0%A7%87-%E0%A6%AA%E0%A6%BE%E0%A6%B0%E0%A6%9B%E0%A7%87-%E0%A6%A8%E0%A6%BE?</a:t>
            </a:r>
          </a:p>
          <a:p>
            <a:pPr marL="0" indent="0">
              <a:buNone/>
            </a:pPr>
            <a:endParaRPr lang="en-US" sz="1400" dirty="0" smtClean="0"/>
          </a:p>
          <a:p>
            <a:pPr marL="0" indent="0">
              <a:buNone/>
            </a:pPr>
            <a:endParaRPr lang="en-US" sz="1400" dirty="0" smtClean="0"/>
          </a:p>
          <a:p>
            <a:pPr marL="0" indent="0">
              <a:buNone/>
            </a:pPr>
            <a:endParaRPr lang="en-US" sz="1400" dirty="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33</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00048" y="4500557"/>
            <a:ext cx="3257552" cy="218122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3657600" y="4592317"/>
            <a:ext cx="3055048" cy="2018031"/>
          </a:xfrm>
          <a:prstGeom prst="rect">
            <a:avLst/>
          </a:prstGeom>
        </p:spPr>
      </p:pic>
    </p:spTree>
    <p:extLst>
      <p:ext uri="{BB962C8B-B14F-4D97-AF65-F5344CB8AC3E}">
        <p14:creationId xmlns:p14="http://schemas.microsoft.com/office/powerpoint/2010/main" val="1464517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42950"/>
            <a:ext cx="6324600" cy="8667750"/>
          </a:xfrm>
        </p:spPr>
        <p:txBody>
          <a:bodyPr>
            <a:normAutofit/>
          </a:bodyPr>
          <a:lstStyle/>
          <a:p>
            <a:pPr algn="ctr">
              <a:buNone/>
            </a:pPr>
            <a:r>
              <a:rPr lang="en-US" sz="2800" b="1" dirty="0" smtClean="0">
                <a:solidFill>
                  <a:schemeClr val="accent6">
                    <a:lumMod val="75000"/>
                  </a:schemeClr>
                </a:solidFill>
              </a:rPr>
              <a:t>Research and Op-ed </a:t>
            </a:r>
          </a:p>
          <a:p>
            <a:pPr marL="0" indent="0">
              <a:buNone/>
            </a:pPr>
            <a:r>
              <a:rPr lang="en-US" sz="1400" dirty="0" smtClean="0"/>
              <a:t>A series of articles (three parts) got published in Daily </a:t>
            </a:r>
            <a:r>
              <a:rPr lang="en-US" sz="1400" dirty="0" err="1" smtClean="0"/>
              <a:t>Banik</a:t>
            </a:r>
            <a:r>
              <a:rPr lang="en-US" sz="1400" dirty="0" smtClean="0"/>
              <a:t> </a:t>
            </a:r>
            <a:r>
              <a:rPr lang="en-US" sz="1400" dirty="0" err="1" smtClean="0"/>
              <a:t>Barta</a:t>
            </a:r>
            <a:r>
              <a:rPr lang="en-US" sz="1400" dirty="0" smtClean="0"/>
              <a:t> in Bengali. These are about the life and livelihood of peasants in  different villages of different district and  on agricultural development. In November, two article of the series got published.  </a:t>
            </a:r>
          </a:p>
          <a:p>
            <a:pPr marL="0" indent="0">
              <a:buNone/>
            </a:pPr>
            <a:endParaRPr lang="en-US" sz="1400" dirty="0"/>
          </a:p>
          <a:p>
            <a:pPr marL="0" indent="0">
              <a:buNone/>
            </a:pPr>
            <a:r>
              <a:rPr lang="as-IN" sz="1400" dirty="0" smtClean="0"/>
              <a:t>জীবনযাত্রার </a:t>
            </a:r>
            <a:r>
              <a:rPr lang="as-IN" sz="1400" dirty="0"/>
              <a:t>গতিপ্রকৃতি: দুই গ্রামের </a:t>
            </a:r>
            <a:r>
              <a:rPr lang="as-IN" sz="1400" dirty="0" smtClean="0"/>
              <a:t>গল্প</a:t>
            </a:r>
            <a:r>
              <a:rPr lang="en-US" sz="1400" dirty="0" smtClean="0"/>
              <a:t>  ( Story of life in two villages in </a:t>
            </a:r>
            <a:r>
              <a:rPr lang="en-US" sz="1400" dirty="0" err="1" smtClean="0"/>
              <a:t>Cumilla</a:t>
            </a:r>
            <a:r>
              <a:rPr lang="en-US" sz="1400" dirty="0" smtClean="0"/>
              <a:t>) </a:t>
            </a:r>
            <a:endParaRPr lang="as-IN" sz="1400" dirty="0"/>
          </a:p>
          <a:p>
            <a:pPr marL="0" indent="0">
              <a:buNone/>
            </a:pPr>
            <a:r>
              <a:rPr lang="en-US" sz="1400" dirty="0">
                <a:hlinkClick r:id="rId2"/>
              </a:rPr>
              <a:t>https://</a:t>
            </a:r>
            <a:r>
              <a:rPr lang="en-US" sz="1400" dirty="0" smtClean="0">
                <a:hlinkClick r:id="rId2"/>
              </a:rPr>
              <a:t>bonikbarta.net/home/news_description/246974</a:t>
            </a:r>
            <a:endParaRPr lang="en-US" sz="1400" dirty="0" smtClean="0"/>
          </a:p>
          <a:p>
            <a:pPr marL="0" indent="0">
              <a:buNone/>
            </a:pPr>
            <a:endParaRPr lang="en-US" sz="1400" dirty="0"/>
          </a:p>
          <a:p>
            <a:pPr marL="0" indent="0">
              <a:buNone/>
            </a:pPr>
            <a:r>
              <a:rPr lang="as-IN" sz="1400" dirty="0"/>
              <a:t>গ্রাম, কৃষি ও জীবনযাত্রার গতিপ্রকৃতি বড় পাখিয়া ও দশটিকা গ্রামের </a:t>
            </a:r>
            <a:r>
              <a:rPr lang="as-IN" sz="1400" dirty="0" smtClean="0"/>
              <a:t>গল্প</a:t>
            </a:r>
            <a:r>
              <a:rPr lang="en-US" sz="1400" dirty="0" smtClean="0"/>
              <a:t>  (The story of life, village and agriculture in </a:t>
            </a:r>
            <a:r>
              <a:rPr lang="en-US" sz="1400" dirty="0" err="1" smtClean="0"/>
              <a:t>Boropakhia</a:t>
            </a:r>
            <a:r>
              <a:rPr lang="en-US" sz="1400" dirty="0" smtClean="0"/>
              <a:t> and </a:t>
            </a:r>
            <a:r>
              <a:rPr lang="en-US" sz="1400" dirty="0" err="1" smtClean="0"/>
              <a:t>Doshtika</a:t>
            </a:r>
            <a:r>
              <a:rPr lang="en-US" sz="1400" dirty="0" smtClean="0"/>
              <a:t> gram). </a:t>
            </a:r>
            <a:endParaRPr lang="as-IN" sz="1400" dirty="0"/>
          </a:p>
          <a:p>
            <a:pPr marL="0" indent="0">
              <a:buNone/>
            </a:pPr>
            <a:r>
              <a:rPr lang="en-US" sz="1400" dirty="0">
                <a:hlinkClick r:id="rId3"/>
              </a:rPr>
              <a:t>https://</a:t>
            </a:r>
            <a:r>
              <a:rPr lang="en-US" sz="1400" dirty="0" smtClean="0">
                <a:hlinkClick r:id="rId3"/>
              </a:rPr>
              <a:t>bonikbarta.net/home/news_description/248729</a:t>
            </a:r>
            <a:endParaRPr lang="en-US" sz="1400" dirty="0" smtClean="0"/>
          </a:p>
          <a:p>
            <a:pPr marL="0" indent="0">
              <a:buNone/>
            </a:pPr>
            <a:endParaRPr lang="en-US" sz="1400" dirty="0" smtClean="0"/>
          </a:p>
          <a:p>
            <a:pPr marL="0" indent="0">
              <a:buNone/>
            </a:pPr>
            <a:endParaRPr lang="en-US" sz="1400" dirty="0" smtClean="0"/>
          </a:p>
          <a:p>
            <a:pPr marL="0" indent="0">
              <a:buNone/>
            </a:pPr>
            <a:endParaRPr lang="en-US" sz="1400" dirty="0" smtClean="0"/>
          </a:p>
          <a:p>
            <a:pPr marL="0" indent="0">
              <a:buNone/>
            </a:pPr>
            <a:endParaRPr lang="en-US" sz="1400" dirty="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34</a:t>
            </a:fld>
            <a:endParaRPr lang="en-US" dirty="0"/>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3067050" y="6396001"/>
            <a:ext cx="3009900" cy="1966949"/>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685800" y="4071302"/>
            <a:ext cx="3505200" cy="2011046"/>
          </a:xfrm>
          <a:prstGeom prst="rect">
            <a:avLst/>
          </a:prstGeom>
        </p:spPr>
      </p:pic>
    </p:spTree>
    <p:extLst>
      <p:ext uri="{BB962C8B-B14F-4D97-AF65-F5344CB8AC3E}">
        <p14:creationId xmlns:p14="http://schemas.microsoft.com/office/powerpoint/2010/main" val="1200716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endParaRPr lang="en-US" sz="2800" b="1" dirty="0" smtClean="0">
              <a:solidFill>
                <a:schemeClr val="accent2">
                  <a:lumMod val="75000"/>
                </a:schemeClr>
              </a:solidFill>
            </a:endParaRPr>
          </a:p>
          <a:p>
            <a:pPr algn="ctr">
              <a:buNone/>
            </a:pPr>
            <a:r>
              <a:rPr lang="en-US" sz="2800" b="1" dirty="0" smtClean="0">
                <a:solidFill>
                  <a:schemeClr val="accent6">
                    <a:lumMod val="75000"/>
                  </a:schemeClr>
                </a:solidFill>
              </a:rPr>
              <a:t>Media Engagement </a:t>
            </a:r>
          </a:p>
          <a:p>
            <a:pPr algn="just">
              <a:lnSpc>
                <a:spcPct val="100000"/>
              </a:lnSpc>
              <a:spcBef>
                <a:spcPts val="0"/>
              </a:spcBef>
              <a:buNone/>
            </a:pPr>
            <a:r>
              <a:rPr lang="en-US" sz="1400" dirty="0" smtClean="0"/>
              <a:t>UO participated on Talk-shows on contemporary issues.  </a:t>
            </a:r>
          </a:p>
          <a:p>
            <a:pPr>
              <a:buNone/>
            </a:pPr>
            <a:r>
              <a:rPr lang="en-US" sz="1400" u="sng" dirty="0">
                <a:hlinkClick r:id="rId2"/>
              </a:rPr>
              <a:t>https://</a:t>
            </a:r>
            <a:r>
              <a:rPr lang="en-US" sz="1400" u="sng" dirty="0" smtClean="0">
                <a:hlinkClick r:id="rId2"/>
              </a:rPr>
              <a:t>www.youtube.com/watch?fbclid=IwAR1Hv_msV6gTtdRna7b01DyUXTV7GsUp4uQPeebpmv5U7zlMxwnmxwrljWk&amp;v=bBTF86WsuM0&amp;feature=youtu.be</a:t>
            </a:r>
            <a:endParaRPr lang="en-US" sz="1400" u="sng" dirty="0" smtClean="0"/>
          </a:p>
          <a:p>
            <a:pPr>
              <a:buNone/>
            </a:pPr>
            <a:endParaRPr lang="en-US" sz="1400" u="sng" dirty="0"/>
          </a:p>
          <a:p>
            <a:pPr>
              <a:buNone/>
            </a:pPr>
            <a:endParaRPr lang="en-US" sz="1400" u="sng" dirty="0"/>
          </a:p>
          <a:p>
            <a:pPr>
              <a:buNone/>
            </a:pPr>
            <a:endParaRPr lang="en-US" sz="1400" u="sng" dirty="0"/>
          </a:p>
          <a:p>
            <a:pPr>
              <a:buNone/>
            </a:pPr>
            <a:endParaRPr lang="en-US" sz="1400" u="sng" dirty="0" smtClean="0"/>
          </a:p>
          <a:p>
            <a:pPr>
              <a:buNone/>
            </a:pPr>
            <a:endParaRPr lang="en-US" sz="1400" u="sng" dirty="0" smtClean="0"/>
          </a:p>
          <a:p>
            <a:pPr>
              <a:buNone/>
            </a:pPr>
            <a:endParaRPr lang="en-US" sz="1400" u="sng" dirty="0" smtClean="0"/>
          </a:p>
          <a:p>
            <a:pPr>
              <a:buNone/>
            </a:pPr>
            <a:endParaRPr lang="en-US" sz="1400" u="sng" dirty="0"/>
          </a:p>
          <a:p>
            <a:pPr>
              <a:buNone/>
            </a:pPr>
            <a:endParaRPr lang="en-US" sz="1400" u="sng" dirty="0" smtClean="0"/>
          </a:p>
          <a:p>
            <a:pPr>
              <a:buNone/>
            </a:pPr>
            <a:endParaRPr lang="en-US" sz="1400" u="sng" dirty="0" smtClean="0"/>
          </a:p>
          <a:p>
            <a:pPr>
              <a:buNone/>
            </a:pPr>
            <a:endParaRPr lang="en-US" sz="1400" u="sng" dirty="0"/>
          </a:p>
          <a:p>
            <a:pPr>
              <a:buNone/>
            </a:pPr>
            <a:r>
              <a:rPr lang="en-US" sz="1400" u="sng" dirty="0">
                <a:hlinkClick r:id="rId3"/>
              </a:rPr>
              <a:t>https://www.youtube.com/watch?v=Gc7DH1ElssI&amp;fbclid=IwAR135TUUr5xWDgJtXh7LgM6MGgV0tTbeG_ah_K9lOdEIhn73Fvz_8dLiOAo</a:t>
            </a:r>
            <a:endParaRPr lang="en-US" sz="1400" u="sng" dirty="0"/>
          </a:p>
          <a:p>
            <a:pPr>
              <a:buNone/>
            </a:pPr>
            <a:endParaRPr lang="en-US" sz="1400" u="sng" dirty="0"/>
          </a:p>
          <a:p>
            <a:pPr>
              <a:buNone/>
            </a:pPr>
            <a:endParaRPr lang="en-US" sz="1400" dirty="0" smtClean="0"/>
          </a:p>
          <a:p>
            <a:pPr>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35</a:t>
            </a:fld>
            <a:endParaRPr lang="en-US"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12118" y="6457067"/>
            <a:ext cx="3433763" cy="2058283"/>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1712118" y="2844112"/>
            <a:ext cx="3433763" cy="2017078"/>
          </a:xfrm>
          <a:prstGeom prst="rect">
            <a:avLst/>
          </a:prstGeom>
        </p:spPr>
      </p:pic>
    </p:spTree>
    <p:extLst>
      <p:ext uri="{BB962C8B-B14F-4D97-AF65-F5344CB8AC3E}">
        <p14:creationId xmlns:p14="http://schemas.microsoft.com/office/powerpoint/2010/main" val="30328709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798" y="812800"/>
            <a:ext cx="5712715"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smtClean="0"/>
              <a:t>UO reported participation </a:t>
            </a:r>
            <a:r>
              <a:rPr lang="en-US" sz="1400" dirty="0"/>
              <a:t>of forest people in the inauguration ceremony of free blood donation campaign by the local government in </a:t>
            </a:r>
            <a:r>
              <a:rPr lang="en-US" sz="1400" dirty="0" err="1" smtClean="0"/>
              <a:t>Koyra</a:t>
            </a:r>
            <a:r>
              <a:rPr lang="en-US" sz="1400" dirty="0" smtClean="0"/>
              <a:t>. Forest </a:t>
            </a:r>
            <a:r>
              <a:rPr lang="en-US" sz="1400" dirty="0"/>
              <a:t>people </a:t>
            </a:r>
            <a:r>
              <a:rPr lang="en-US" sz="1400" dirty="0" smtClean="0"/>
              <a:t>received </a:t>
            </a:r>
            <a:r>
              <a:rPr lang="en-US" sz="1400" dirty="0"/>
              <a:t>a water tank provided by a NGO for clean water in the Union </a:t>
            </a:r>
            <a:r>
              <a:rPr lang="en-US" sz="1400" dirty="0" err="1"/>
              <a:t>Parishad</a:t>
            </a:r>
            <a:r>
              <a:rPr lang="en-US" sz="1400" dirty="0"/>
              <a:t>.  </a:t>
            </a:r>
            <a:r>
              <a:rPr lang="en-US" sz="1400" dirty="0" smtClean="0"/>
              <a:t>They said Hindu </a:t>
            </a:r>
            <a:r>
              <a:rPr lang="en-US" sz="1400" dirty="0"/>
              <a:t>community among the Forest people perform certain religious ritual such as worshiping idol and </a:t>
            </a:r>
            <a:r>
              <a:rPr lang="en-US" sz="1400" dirty="0" err="1"/>
              <a:t>bonobibi</a:t>
            </a:r>
            <a:r>
              <a:rPr lang="en-US" sz="1400" dirty="0"/>
              <a:t> as their belief system before going to forest</a:t>
            </a:r>
            <a:r>
              <a:rPr lang="en-US" sz="1400" dirty="0" smtClean="0"/>
              <a:t>.. </a:t>
            </a:r>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marL="0" indent="0" algn="just">
              <a:buNone/>
            </a:pPr>
            <a:endParaRPr lang="en-US" sz="1400" dirty="0" smtClean="0"/>
          </a:p>
          <a:p>
            <a:pPr marL="0" indent="0" algn="just">
              <a:buNone/>
            </a:pPr>
            <a:endParaRPr lang="en-US" sz="1400" dirty="0"/>
          </a:p>
          <a:p>
            <a:pPr marL="0" indent="0" algn="just">
              <a:buNone/>
            </a:pPr>
            <a:r>
              <a:rPr lang="en-US" sz="1400" dirty="0"/>
              <a:t>The </a:t>
            </a:r>
            <a:r>
              <a:rPr lang="en-US" sz="1400" dirty="0" err="1"/>
              <a:t>Harinagar</a:t>
            </a:r>
            <a:r>
              <a:rPr lang="en-US" sz="1400" dirty="0"/>
              <a:t> Forest people cooperative arranged an exchange meeting with </a:t>
            </a:r>
            <a:r>
              <a:rPr lang="en-US" sz="1400" dirty="0" smtClean="0"/>
              <a:t>the chairman </a:t>
            </a:r>
            <a:r>
              <a:rPr lang="en-US" sz="1400" dirty="0"/>
              <a:t>of union </a:t>
            </a:r>
            <a:r>
              <a:rPr lang="en-US" sz="1400" dirty="0" err="1" smtClean="0"/>
              <a:t>parishad</a:t>
            </a:r>
            <a:r>
              <a:rPr lang="en-US" sz="1400" dirty="0" smtClean="0"/>
              <a:t>. </a:t>
            </a:r>
          </a:p>
          <a:p>
            <a:pPr marL="0" indent="0" algn="just">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36</a:t>
            </a:fld>
            <a:endParaRPr lang="en-US" dirty="0"/>
          </a:p>
        </p:txBody>
      </p:sp>
      <p:pic>
        <p:nvPicPr>
          <p:cNvPr id="6" name="Picture 5" descr="C:\Users\hp 450\Desktop\november-20\bonojibi-3.jpg"/>
          <p:cNvPicPr/>
          <p:nvPr/>
        </p:nvPicPr>
        <p:blipFill>
          <a:blip r:embed="rId2">
            <a:extLst>
              <a:ext uri="{28A0092B-C50C-407E-A947-70E740481C1C}">
                <a14:useLocalDpi xmlns:a14="http://schemas.microsoft.com/office/drawing/2010/main" val="0"/>
              </a:ext>
            </a:extLst>
          </a:blip>
          <a:srcRect/>
          <a:stretch>
            <a:fillRect/>
          </a:stretch>
        </p:blipFill>
        <p:spPr bwMode="auto">
          <a:xfrm>
            <a:off x="834391" y="2874823"/>
            <a:ext cx="2651759" cy="1773377"/>
          </a:xfrm>
          <a:prstGeom prst="rect">
            <a:avLst/>
          </a:prstGeom>
          <a:noFill/>
          <a:ln>
            <a:noFill/>
          </a:ln>
        </p:spPr>
      </p:pic>
      <p:pic>
        <p:nvPicPr>
          <p:cNvPr id="7" name="Picture 6" descr="C:\Users\hp 450\Desktop\november-20\puj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3326" y="2874823"/>
            <a:ext cx="2456974" cy="1773377"/>
          </a:xfrm>
          <a:prstGeom prst="rect">
            <a:avLst/>
          </a:prstGeom>
          <a:noFill/>
          <a:ln>
            <a:noFill/>
          </a:ln>
        </p:spPr>
      </p:pic>
      <p:pic>
        <p:nvPicPr>
          <p:cNvPr id="9" name="Picture 8" descr="C:\Users\hp 450\Desktop\Whats up pic\IMG-20201105-WA00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91" y="6005372"/>
            <a:ext cx="2651759" cy="1698624"/>
          </a:xfrm>
          <a:prstGeom prst="rect">
            <a:avLst/>
          </a:prstGeom>
          <a:noFill/>
          <a:ln>
            <a:noFill/>
          </a:ln>
        </p:spPr>
      </p:pic>
      <p:pic>
        <p:nvPicPr>
          <p:cNvPr id="10" name="Picture 9" descr="C:\Users\hp 450\Desktop\Whats up pic\IMG-20201105-WA017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326" y="6005373"/>
            <a:ext cx="2456974" cy="1698623"/>
          </a:xfrm>
          <a:prstGeom prst="rect">
            <a:avLst/>
          </a:prstGeom>
          <a:noFill/>
          <a:ln>
            <a:noFill/>
          </a:ln>
        </p:spPr>
      </p:pic>
      <p:sp>
        <p:nvSpPr>
          <p:cNvPr id="2" name="Rectangle 1"/>
          <p:cNvSpPr/>
          <p:nvPr/>
        </p:nvSpPr>
        <p:spPr>
          <a:xfrm>
            <a:off x="673797" y="7860841"/>
            <a:ext cx="5810251" cy="523220"/>
          </a:xfrm>
          <a:prstGeom prst="rect">
            <a:avLst/>
          </a:prstGeom>
        </p:spPr>
        <p:txBody>
          <a:bodyPr wrap="square">
            <a:spAutoFit/>
          </a:bodyPr>
          <a:lstStyle/>
          <a:p>
            <a:pPr algn="just"/>
            <a:r>
              <a:rPr lang="en-US" sz="1400" dirty="0"/>
              <a:t>A TRU preparing his boat (left) and another TRU repair his fishing nets as they have been planning to go to the forest for fishing soon. </a:t>
            </a:r>
          </a:p>
        </p:txBody>
      </p:sp>
    </p:spTree>
    <p:extLst>
      <p:ext uri="{BB962C8B-B14F-4D97-AF65-F5344CB8AC3E}">
        <p14:creationId xmlns:p14="http://schemas.microsoft.com/office/powerpoint/2010/main" val="967869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December 2020</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37</a:t>
            </a:fld>
            <a:endParaRPr lang="en-US" dirty="0"/>
          </a:p>
        </p:txBody>
      </p:sp>
    </p:spTree>
    <p:extLst>
      <p:ext uri="{BB962C8B-B14F-4D97-AF65-F5344CB8AC3E}">
        <p14:creationId xmlns:p14="http://schemas.microsoft.com/office/powerpoint/2010/main" val="2114646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742950"/>
            <a:ext cx="6096000" cy="8667750"/>
          </a:xfrm>
        </p:spPr>
        <p:txBody>
          <a:bodyPr>
            <a:normAutofit lnSpcReduction="10000"/>
          </a:bodyPr>
          <a:lstStyle/>
          <a:p>
            <a:pPr algn="ctr">
              <a:buNone/>
            </a:pPr>
            <a:r>
              <a:rPr lang="en-US" sz="2800" b="1" dirty="0" smtClean="0">
                <a:solidFill>
                  <a:schemeClr val="accent6">
                    <a:lumMod val="75000"/>
                  </a:schemeClr>
                </a:solidFill>
              </a:rPr>
              <a:t>Research and Op-ed </a:t>
            </a:r>
          </a:p>
          <a:p>
            <a:pPr marL="0" indent="0">
              <a:buNone/>
            </a:pPr>
            <a:r>
              <a:rPr lang="en-US" sz="1400" dirty="0" smtClean="0"/>
              <a:t>Several article published in Bengali and English dailies. </a:t>
            </a:r>
          </a:p>
          <a:p>
            <a:pPr marL="0" indent="0">
              <a:buNone/>
            </a:pPr>
            <a:r>
              <a:rPr lang="en-US" sz="1400" dirty="0" smtClean="0"/>
              <a:t>Averting </a:t>
            </a:r>
            <a:r>
              <a:rPr lang="en-US" sz="1400" dirty="0"/>
              <a:t>K-shaped recovery </a:t>
            </a:r>
          </a:p>
          <a:p>
            <a:pPr marL="0" indent="0">
              <a:buNone/>
            </a:pPr>
            <a:r>
              <a:rPr lang="en-US" sz="1400" dirty="0">
                <a:hlinkClick r:id="rId2"/>
              </a:rPr>
              <a:t>https://</a:t>
            </a:r>
            <a:r>
              <a:rPr lang="en-US" sz="1400" dirty="0" smtClean="0">
                <a:hlinkClick r:id="rId2"/>
              </a:rPr>
              <a:t>www.newagebd.net/article/124458/averting-k-shaped-recovery</a:t>
            </a:r>
            <a:endParaRPr lang="en-US" sz="1400" dirty="0" smtClean="0"/>
          </a:p>
          <a:p>
            <a:pPr marL="0" indent="0">
              <a:buNone/>
            </a:pPr>
            <a:endParaRPr lang="en-US" sz="1400" dirty="0" smtClean="0"/>
          </a:p>
          <a:p>
            <a:pPr marL="0" indent="0">
              <a:buNone/>
            </a:pPr>
            <a:r>
              <a:rPr lang="as-IN" sz="1400" dirty="0"/>
              <a:t>অনিশ্চয়তা ও বৈষম্য দূর করার পথ </a:t>
            </a:r>
            <a:r>
              <a:rPr lang="as-IN" sz="1400" dirty="0" smtClean="0"/>
              <a:t>কী</a:t>
            </a:r>
            <a:r>
              <a:rPr lang="en-US" sz="1400" dirty="0"/>
              <a:t> (What is the way to overcome uncertainty and </a:t>
            </a:r>
            <a:r>
              <a:rPr lang="en-US" sz="1400" dirty="0" smtClean="0"/>
              <a:t>inequality) </a:t>
            </a:r>
            <a:endParaRPr lang="as-IN" sz="1400" dirty="0"/>
          </a:p>
          <a:p>
            <a:pPr marL="0" indent="0">
              <a:buNone/>
            </a:pPr>
            <a:r>
              <a:rPr lang="en-US" sz="1400" dirty="0"/>
              <a:t>https://www.prothomalo.com/opinion/column/%E0%A6%85%E0%A6%A8%E0%A6%BF%E0%A6%B6%E0%A7%8D%E0%A6%9A%E0%A7%9F%E0%A6%A4%E0%A6%BE-%E0%A6%93-%E0%A6%AC%E0%A7%88%E0%A6%B7%E0%A6%AE%E0%A7%8D%E0%A6%AF-%E0%A6%A6%E0%A7%82%E0%A6%B0-%E0%A6%95%E0%A6%B0%E0%A6%BE%E0%A6%B0-%E0%A6%AA%E0%A6%A5-%E0%A6%95%E0%A7%80</a:t>
            </a:r>
            <a:r>
              <a:rPr lang="en-US" sz="1400" dirty="0" smtClean="0"/>
              <a:t>?</a:t>
            </a:r>
          </a:p>
          <a:p>
            <a:pPr marL="0" indent="0">
              <a:buNone/>
            </a:pPr>
            <a:endParaRPr lang="en-US" sz="1400" dirty="0"/>
          </a:p>
          <a:p>
            <a:pPr marL="0" indent="0">
              <a:buNone/>
            </a:pPr>
            <a:r>
              <a:rPr lang="as-IN" sz="1400" dirty="0"/>
              <a:t>গ্রাম, কৃষি ও জীবনযাত্রার গতিপ্রকৃতি বড় পাখিয়া ও দশটিকা গ্রামের </a:t>
            </a:r>
            <a:r>
              <a:rPr lang="as-IN" sz="1400" dirty="0" smtClean="0"/>
              <a:t>গল্প</a:t>
            </a:r>
            <a:r>
              <a:rPr lang="en-US" sz="1400" dirty="0"/>
              <a:t> </a:t>
            </a:r>
            <a:r>
              <a:rPr lang="en-US" sz="1400" dirty="0" smtClean="0"/>
              <a:t>(The </a:t>
            </a:r>
            <a:r>
              <a:rPr lang="en-US" sz="1400" dirty="0"/>
              <a:t>story of life, village and agriculture in </a:t>
            </a:r>
            <a:r>
              <a:rPr lang="en-US" sz="1400" dirty="0" err="1"/>
              <a:t>Boropakhia</a:t>
            </a:r>
            <a:r>
              <a:rPr lang="en-US" sz="1400" dirty="0"/>
              <a:t> and </a:t>
            </a:r>
            <a:r>
              <a:rPr lang="en-US" sz="1400" dirty="0" err="1"/>
              <a:t>Doshtika</a:t>
            </a:r>
            <a:r>
              <a:rPr lang="en-US" sz="1400" dirty="0"/>
              <a:t> gram). </a:t>
            </a:r>
            <a:endParaRPr lang="as-IN" sz="1400" dirty="0"/>
          </a:p>
          <a:p>
            <a:pPr marL="0" indent="0">
              <a:buNone/>
            </a:pPr>
            <a:r>
              <a:rPr lang="en-US" sz="1400" dirty="0">
                <a:hlinkClick r:id="rId3"/>
              </a:rPr>
              <a:t>https://</a:t>
            </a:r>
            <a:r>
              <a:rPr lang="en-US" sz="1400" dirty="0" smtClean="0">
                <a:hlinkClick r:id="rId3"/>
              </a:rPr>
              <a:t>bonikbarta.net/home/news_description/248825</a:t>
            </a:r>
            <a:endParaRPr lang="en-US" sz="1400" dirty="0" smtClean="0"/>
          </a:p>
          <a:p>
            <a:pPr marL="0" indent="0">
              <a:buNone/>
            </a:pPr>
            <a:endParaRPr lang="en-US" sz="1400" dirty="0" smtClean="0"/>
          </a:p>
          <a:p>
            <a:pPr marL="0" indent="0">
              <a:buNone/>
            </a:pPr>
            <a:r>
              <a:rPr lang="as-IN" sz="1400" dirty="0"/>
              <a:t>সমাজে ভাঙন, যুবকদের অনিশ্চয়তা ও রাষ্ট্রের </a:t>
            </a:r>
            <a:r>
              <a:rPr lang="as-IN" sz="1400" dirty="0" smtClean="0"/>
              <a:t>দায়</a:t>
            </a:r>
            <a:r>
              <a:rPr lang="en-US" sz="1400" dirty="0"/>
              <a:t> (The breakdown in society, </a:t>
            </a:r>
            <a:r>
              <a:rPr lang="en-US" sz="1400" dirty="0" smtClean="0"/>
              <a:t>the </a:t>
            </a:r>
            <a:r>
              <a:rPr lang="en-US" sz="1400" dirty="0" err="1" smtClean="0"/>
              <a:t>precarity</a:t>
            </a:r>
            <a:r>
              <a:rPr lang="en-US" sz="1400" dirty="0" smtClean="0"/>
              <a:t> </a:t>
            </a:r>
            <a:r>
              <a:rPr lang="en-US" sz="1400" dirty="0"/>
              <a:t>of </a:t>
            </a:r>
            <a:r>
              <a:rPr lang="en-US" sz="1400" dirty="0" smtClean="0"/>
              <a:t>the youth </a:t>
            </a:r>
            <a:r>
              <a:rPr lang="en-US" sz="1400" dirty="0"/>
              <a:t>and the responsibility of the </a:t>
            </a:r>
            <a:r>
              <a:rPr lang="en-US" sz="1400" dirty="0" smtClean="0"/>
              <a:t>state)</a:t>
            </a:r>
            <a:endParaRPr lang="as-IN" sz="1400" dirty="0"/>
          </a:p>
          <a:p>
            <a:pPr marL="0" indent="0">
              <a:buNone/>
            </a:pPr>
            <a:r>
              <a:rPr lang="en-US" sz="1400" dirty="0"/>
              <a:t>https://www.prothomalo.com/opinion/column/%E0%A6%B8%E0%A6%AE%E0%A6%BE%E0%A6%9C%E0%A7%87-%E0%A6%AD%E0%A6%BE%E0%A6%99%E0%A6%A8-%E0%A6%AF%E0%A7%81%E0%A6%AC%E0%A6%95%E0%A6%A6%E0%A7%87%E0%A6%B0-%E0%A6%85%E0%A6%A8%E0%A6%BF%E0%A6%B6%E0%A7%8D%E0%A6%9A%E0%A7%9F%E0%A6%A4%E0%A6%BE-%E0%A6%93-%E0%A6%B0%E0%A6%BE%E0%A6%B7%E0%A7%8D%E0%A6%9F%E0%A7%8D%E0%A6%B0%E0%A7%87%E0%A6%B0-%E0%A6%A6%E0%A6%BE%E0%A7%9F</a:t>
            </a:r>
            <a:r>
              <a:rPr lang="en-US" sz="1400" dirty="0" smtClean="0"/>
              <a:t>?</a:t>
            </a:r>
          </a:p>
          <a:p>
            <a:pPr marL="0" indent="0">
              <a:buNone/>
            </a:pPr>
            <a:endParaRPr lang="en-US" sz="1400" dirty="0" smtClean="0"/>
          </a:p>
          <a:p>
            <a:pPr marL="0" indent="0">
              <a:buNone/>
            </a:pPr>
            <a:r>
              <a:rPr lang="as-IN" sz="1400" dirty="0"/>
              <a:t>করোনাক্রান্তিতে যাপিত </a:t>
            </a:r>
            <a:r>
              <a:rPr lang="as-IN" sz="1400" dirty="0" smtClean="0"/>
              <a:t>জীবন</a:t>
            </a:r>
            <a:r>
              <a:rPr lang="en-US" sz="1400" dirty="0" smtClean="0"/>
              <a:t> (Life in the days of COVID) </a:t>
            </a:r>
            <a:endParaRPr lang="as-IN" sz="1400" dirty="0"/>
          </a:p>
          <a:p>
            <a:pPr marL="0" indent="0">
              <a:buNone/>
            </a:pPr>
            <a:r>
              <a:rPr lang="en-US" sz="1400" dirty="0"/>
              <a:t>https://bonikbarta.net/home/news_description/251803/%E0%A6%95%E0%A6%B0%E0%A7%8B%E0%A6%A8%E0%A6%BE%E0%A6%95%E0%A7%8D%E0%A6%B0%E0%A6%BE%E0%A6%A8%E0%A7%8D%E0%A6%A4%E0%A6%BF%E0%A6%A4%E0%A7%87-%E0%A6%AF%E0%A6%BE%E0%A6%AA%E0%A6%BF%E0%A6%A4-%E0%A6%9C%E0%A7%80%E0%A6%AC%E0%A6%A8?</a:t>
            </a:r>
          </a:p>
          <a:p>
            <a:pPr marL="0" indent="0">
              <a:buNone/>
            </a:pPr>
            <a:endParaRPr lang="en-US" sz="1400" dirty="0"/>
          </a:p>
          <a:p>
            <a:pPr marL="0" indent="0">
              <a:buNone/>
            </a:pPr>
            <a:endParaRPr lang="en-US" sz="1400" dirty="0" smtClean="0"/>
          </a:p>
          <a:p>
            <a:pPr marL="0" indent="0">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38</a:t>
            </a:fld>
            <a:endParaRPr lang="en-US" dirty="0"/>
          </a:p>
        </p:txBody>
      </p:sp>
    </p:spTree>
    <p:extLst>
      <p:ext uri="{BB962C8B-B14F-4D97-AF65-F5344CB8AC3E}">
        <p14:creationId xmlns:p14="http://schemas.microsoft.com/office/powerpoint/2010/main" val="41023670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39</a:t>
            </a:fld>
            <a:endParaRPr lang="en-US" dirty="0"/>
          </a:p>
        </p:txBody>
      </p:sp>
      <p:sp>
        <p:nvSpPr>
          <p:cNvPr id="7" name="Content Placeholder 6"/>
          <p:cNvSpPr>
            <a:spLocks noGrp="1"/>
          </p:cNvSpPr>
          <p:nvPr>
            <p:ph idx="1"/>
          </p:nvPr>
        </p:nvSpPr>
        <p:spPr>
          <a:xfrm>
            <a:off x="228600" y="781049"/>
            <a:ext cx="6157913" cy="8597547"/>
          </a:xfrm>
        </p:spPr>
        <p:txBody>
          <a:bodyPr>
            <a:normAutofit/>
          </a:bodyPr>
          <a:lstStyle/>
          <a:p>
            <a:pPr>
              <a:buNone/>
            </a:pPr>
            <a:r>
              <a:rPr lang="en-US" sz="2400" dirty="0" smtClean="0">
                <a:solidFill>
                  <a:schemeClr val="accent6">
                    <a:lumMod val="75000"/>
                  </a:schemeClr>
                </a:solidFill>
              </a:rPr>
              <a:t>               </a:t>
            </a:r>
            <a:r>
              <a:rPr lang="en-US" sz="2800" b="1" dirty="0" smtClean="0">
                <a:solidFill>
                  <a:schemeClr val="accent6">
                    <a:lumMod val="75000"/>
                  </a:schemeClr>
                </a:solidFill>
              </a:rPr>
              <a:t>Webinar (International) </a:t>
            </a:r>
          </a:p>
          <a:p>
            <a:pPr marL="0" indent="0">
              <a:lnSpc>
                <a:spcPct val="100000"/>
              </a:lnSpc>
              <a:spcBef>
                <a:spcPts val="0"/>
              </a:spcBef>
              <a:buNone/>
            </a:pPr>
            <a:r>
              <a:rPr lang="en-US" sz="1400" dirty="0" smtClean="0"/>
              <a:t>UO attended in webinar organized by Middle East Institute, New Delhi and delivered speech on  COVID-19, Gulf Returnees and Challenges for Bangladesh.</a:t>
            </a:r>
          </a:p>
          <a:p>
            <a:pPr marL="0" indent="0">
              <a:lnSpc>
                <a:spcPct val="100000"/>
              </a:lnSpc>
              <a:spcBef>
                <a:spcPts val="0"/>
              </a:spcBef>
              <a:buNone/>
            </a:pPr>
            <a:r>
              <a:rPr lang="en-US" sz="1400" dirty="0" smtClean="0"/>
              <a:t> </a:t>
            </a:r>
          </a:p>
          <a:p>
            <a:pPr marL="0" indent="0">
              <a:lnSpc>
                <a:spcPct val="100000"/>
              </a:lnSpc>
              <a:spcBef>
                <a:spcPts val="0"/>
              </a:spcBef>
              <a:buNone/>
            </a:pPr>
            <a:r>
              <a:rPr lang="en-US" sz="1400" u="sng" dirty="0">
                <a:hlinkClick r:id="rId2"/>
              </a:rPr>
              <a:t>https://</a:t>
            </a:r>
            <a:r>
              <a:rPr lang="en-US" sz="1400" u="sng" dirty="0" smtClean="0">
                <a:hlinkClick r:id="rId2"/>
              </a:rPr>
              <a:t>www.youtube.com/watch?v=6W4C0Qd2-rc&amp;feature=share&amp;fbclid=IwAR2bG9qJZBGY50_W8phPkUVuodw9wzDWRafiJ-spdkKpUXdTqF8bIx4vGlc</a:t>
            </a:r>
            <a:endParaRPr lang="en-US" sz="1400" dirty="0"/>
          </a:p>
          <a:p>
            <a:pPr>
              <a:buNone/>
            </a:pPr>
            <a:endParaRPr lang="en-US" dirty="0"/>
          </a:p>
          <a:p>
            <a:pPr>
              <a:buNone/>
            </a:pPr>
            <a:endParaRPr lang="en-US"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226249" y="2609851"/>
            <a:ext cx="3714750" cy="2152649"/>
          </a:xfrm>
          <a:prstGeom prst="rect">
            <a:avLst/>
          </a:prstGeom>
        </p:spPr>
      </p:pic>
      <p:sp>
        <p:nvSpPr>
          <p:cNvPr id="2" name="Rectangle 1"/>
          <p:cNvSpPr/>
          <p:nvPr/>
        </p:nvSpPr>
        <p:spPr>
          <a:xfrm>
            <a:off x="1657350" y="5213172"/>
            <a:ext cx="3283649" cy="523220"/>
          </a:xfrm>
          <a:prstGeom prst="rect">
            <a:avLst/>
          </a:prstGeom>
        </p:spPr>
        <p:txBody>
          <a:bodyPr wrap="square">
            <a:spAutoFit/>
          </a:bodyPr>
          <a:lstStyle/>
          <a:p>
            <a:pPr algn="ctr">
              <a:buNone/>
            </a:pPr>
            <a:r>
              <a:rPr lang="en-US" sz="2800" b="1" dirty="0">
                <a:solidFill>
                  <a:schemeClr val="accent6">
                    <a:lumMod val="75000"/>
                  </a:schemeClr>
                </a:solidFill>
              </a:rPr>
              <a:t>Media Engagement </a:t>
            </a:r>
          </a:p>
        </p:txBody>
      </p:sp>
      <p:sp>
        <p:nvSpPr>
          <p:cNvPr id="3" name="Rectangle 2"/>
          <p:cNvSpPr/>
          <p:nvPr/>
        </p:nvSpPr>
        <p:spPr>
          <a:xfrm>
            <a:off x="520256" y="5736392"/>
            <a:ext cx="5309044" cy="523220"/>
          </a:xfrm>
          <a:prstGeom prst="rect">
            <a:avLst/>
          </a:prstGeom>
        </p:spPr>
        <p:txBody>
          <a:bodyPr wrap="square">
            <a:spAutoFit/>
          </a:bodyPr>
          <a:lstStyle/>
          <a:p>
            <a:pPr algn="just">
              <a:lnSpc>
                <a:spcPct val="100000"/>
              </a:lnSpc>
              <a:spcBef>
                <a:spcPts val="0"/>
              </a:spcBef>
              <a:buNone/>
            </a:pPr>
            <a:endParaRPr lang="en-US" sz="1400" dirty="0"/>
          </a:p>
          <a:p>
            <a:pPr algn="just">
              <a:lnSpc>
                <a:spcPct val="100000"/>
              </a:lnSpc>
              <a:spcBef>
                <a:spcPts val="0"/>
              </a:spcBef>
              <a:buNone/>
            </a:pPr>
            <a:r>
              <a:rPr lang="en-US" sz="1400" dirty="0">
                <a:hlinkClick r:id="rId4"/>
              </a:rPr>
              <a:t>https://www.youtube.com/watch?v=AYYw-rQbZ4U</a:t>
            </a:r>
            <a:endParaRPr lang="en-US" sz="1400" dirty="0"/>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1217868" y="6519114"/>
            <a:ext cx="4494656" cy="2230952"/>
          </a:xfrm>
          <a:prstGeom prst="rect">
            <a:avLst/>
          </a:prstGeom>
        </p:spPr>
      </p:pic>
    </p:spTree>
    <p:extLst>
      <p:ext uri="{BB962C8B-B14F-4D97-AF65-F5344CB8AC3E}">
        <p14:creationId xmlns:p14="http://schemas.microsoft.com/office/powerpoint/2010/main" val="26802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71870"/>
            <a:ext cx="6280186" cy="8625698"/>
          </a:xfrm>
        </p:spPr>
        <p:txBody>
          <a:bodyPr>
            <a:normAutofit fontScale="92500" lnSpcReduction="20000"/>
          </a:bodyPr>
          <a:lstStyle/>
          <a:p>
            <a:pPr marL="2400300" lvl="7" indent="0" algn="just">
              <a:buNone/>
            </a:pPr>
            <a:r>
              <a:rPr lang="en-US" sz="1100" dirty="0"/>
              <a:t>At a time when Bangladesh is about to celebrate its 50 years of independence, the Covid-19 pandemic is hitting people's lives and livelihoods with great uncertainty. This is the first time in the last 30 years that the poverty rate has risen due to the pandemic. Many people have become unemployed. Inequality has increased. The government has already launched nationwide vaccination </a:t>
            </a:r>
            <a:r>
              <a:rPr lang="en-US" sz="1100" dirty="0" err="1"/>
              <a:t>programmes</a:t>
            </a:r>
            <a:r>
              <a:rPr lang="en-US" sz="1100" dirty="0"/>
              <a:t> and announced debt-based incentives to deal with the impact. Experience from around the world, however has shown that debt-based incentives alone do not work. Often powerful </a:t>
            </a:r>
            <a:r>
              <a:rPr lang="en-US" sz="1100" dirty="0" err="1"/>
              <a:t>clientelistic</a:t>
            </a:r>
            <a:r>
              <a:rPr lang="en-US" sz="1100" dirty="0"/>
              <a:t> syndicate grabs the debt-based incentive and the majority of the people become deprived. Thus the rich get richer, the poor get poorer. An equitable recovery requires reducing new poverty and inequality through quality public spending, creating jobs, increasing skills, and ensuring the socio-economic rights of every citizen. Against this backdrop, this pandemic call for new set of thinking and actions. </a:t>
            </a:r>
            <a:r>
              <a:rPr lang="en-US" sz="1100" dirty="0" smtClean="0"/>
              <a:t> </a:t>
            </a:r>
          </a:p>
          <a:p>
            <a:pPr marL="2400300" lvl="7" indent="0" algn="just">
              <a:buNone/>
            </a:pPr>
            <a:r>
              <a:rPr lang="en-US" sz="1100" dirty="0"/>
              <a:t>It is my immense pleasure to thank every member of the </a:t>
            </a:r>
            <a:r>
              <a:rPr lang="en-US" sz="1100" dirty="0" err="1"/>
              <a:t>Unnayan</a:t>
            </a:r>
            <a:r>
              <a:rPr lang="en-US" sz="1100" dirty="0"/>
              <a:t> </a:t>
            </a:r>
            <a:r>
              <a:rPr lang="en-US" sz="1100" dirty="0" err="1"/>
              <a:t>Onneshan</a:t>
            </a:r>
            <a:r>
              <a:rPr lang="en-US" sz="1100" dirty="0"/>
              <a:t> (UO) for their incessant and countless efforts throughout the year. Our national and international partners have been with us throughout the journey with optimum support and solidarity. I would like to acknowledge the dedication of the members of the Board of Trustees. </a:t>
            </a:r>
            <a:endParaRPr lang="en-US" sz="1100" dirty="0" smtClean="0"/>
          </a:p>
          <a:p>
            <a:pPr marL="2400300" lvl="7" indent="0" algn="just">
              <a:buNone/>
            </a:pPr>
            <a:r>
              <a:rPr lang="en-US" sz="1100" dirty="0"/>
              <a:t>The year 2020-21 has been afflicted with the second wave of COVID-19 pandemic. The fragile state of the global health sector has become more visible. Marginalized sections of the society — especially women, children, the elderly, the unemployed, the extremely poor, the informal sector workers, the lower-middle class and the middle class have been the most negatively affected. Since the onslaught of the pandemic, UO been making attempts to make highest possible use of the unprecedented predicament. The organization has continued making rigorous research works, arranging webinar discussions and </a:t>
            </a:r>
            <a:r>
              <a:rPr lang="en-US" sz="1100" dirty="0" err="1"/>
              <a:t>paperworks</a:t>
            </a:r>
            <a:r>
              <a:rPr lang="en-US" sz="1100" dirty="0"/>
              <a:t> on the implications of COVID-19 and recovery and reconstruction pathways of the economy from this pandemic</a:t>
            </a:r>
            <a:r>
              <a:rPr lang="en-US" sz="1100" dirty="0" smtClean="0"/>
              <a:t>. </a:t>
            </a:r>
          </a:p>
          <a:p>
            <a:pPr marL="0" indent="0" algn="just">
              <a:buNone/>
            </a:pPr>
            <a:r>
              <a:rPr lang="en-US" sz="1100" dirty="0" smtClean="0"/>
              <a:t>In </a:t>
            </a:r>
            <a:r>
              <a:rPr lang="en-US" sz="1100" dirty="0"/>
              <a:t>the face of ongoing crisis, UO has been exploring the road to equitable and sustainable recovery as well as transformation of the economy. It has come up with a new and integrated monetary and fiscal policy framework which has been appreciated in the policy level. It has been advocating for a new dimension of “basic income grants” for the poor ones which also has gathered great deal of attention. UO believes that without providing a comprehensive and universal social security </a:t>
            </a:r>
            <a:r>
              <a:rPr lang="en-US" sz="1100" dirty="0" err="1"/>
              <a:t>programme</a:t>
            </a:r>
            <a:r>
              <a:rPr lang="en-US" sz="1100" dirty="0"/>
              <a:t> an equitable recovery cannot be achieved. In addition, UO has been calling for a modified one health framework for post 2020 period, which can promote human transition into living in harmony with nature. The framework calls for ensuring rights-oriented universal social entitlements, provision of livelihood security and promotion of human-nature cooperation through green production, ecosystem-based approach and biodiverse adaptation to climate change, underwritten by customary sustainable practices and traditional knowledge.  Thanks to the research team and all other partners. Their efforts and continuous support have made the research possible through this time in spite of manifold barriers and constraints. </a:t>
            </a:r>
            <a:endParaRPr lang="en-US" sz="1100" dirty="0" smtClean="0"/>
          </a:p>
          <a:p>
            <a:pPr marL="0" indent="0" algn="just">
              <a:buNone/>
            </a:pPr>
            <a:r>
              <a:rPr lang="en-US" sz="1100" dirty="0"/>
              <a:t>In light of our core values, we have been working with optimum importance to improve the quality of our research and investigation by nurturing the penchant to explore things in multi-dimensional ways. Our effort in the year 2020-21 has enabled us to concentrate on rigorous and robust research. We have been engaged in action research on the ground to build models at the grassroots as well that could provide innovative solution to the pressing development problems that people and community face due to the impact of climate change and increasing natural disasters</a:t>
            </a:r>
            <a:r>
              <a:rPr lang="en-US" sz="1100" dirty="0" smtClean="0"/>
              <a:t>.</a:t>
            </a:r>
          </a:p>
          <a:p>
            <a:pPr marL="0" indent="0" algn="just">
              <a:buNone/>
            </a:pPr>
            <a:r>
              <a:rPr lang="en-US" sz="1100" dirty="0"/>
              <a:t>Throughout the year, UO has continued its efforts to build capacity and train young researchers for creating substantial pool of researchers in manifold aspects who are currently working with diligence and efficiency to produce innovative research. A good number of researchers have joined public and private universities as faculties. Many are working in development organizations and are contributing to innovation and knowledge generation. </a:t>
            </a:r>
            <a:endParaRPr lang="en-US" sz="1100" dirty="0" smtClean="0"/>
          </a:p>
          <a:p>
            <a:pPr marL="0" indent="0" algn="just">
              <a:buNone/>
            </a:pPr>
            <a:r>
              <a:rPr lang="en-US" sz="1100" dirty="0"/>
              <a:t>UO’s path-breaking publications have steered public debates, demystified policies and provided robust and rigorous analyses for evidence-based policymaking. The organization has always actively put ideas directly to decision-makers at national and international levels as members of different national and international committees and members of official delegations in different negotiations</a:t>
            </a:r>
            <a:r>
              <a:rPr lang="en-US" sz="1100" dirty="0" smtClean="0"/>
              <a:t>.</a:t>
            </a:r>
          </a:p>
          <a:p>
            <a:pPr marL="0" indent="0" algn="just">
              <a:buNone/>
            </a:pPr>
            <a:r>
              <a:rPr lang="en-US" sz="1100" dirty="0"/>
              <a:t>The Economic Policy Unit through its flagship monthly reports on the vexing issues of the economy has demystified the puzzles, generated provocative ideas, reframed the debates, or provided new ways of looking at persistent problems. The Unit has focused, amongst others, on implication of non- economic factors on macroeconomic performance, budgetary implications, monetary policy, growth, inflation, liquidity crisis, debt and deficit, remittance, capital market, tax, food price and food </a:t>
            </a:r>
            <a:r>
              <a:rPr lang="en-US" sz="1100" dirty="0" smtClean="0"/>
              <a:t>security.</a:t>
            </a:r>
          </a:p>
          <a:p>
            <a:pPr marL="0" indent="0" algn="just">
              <a:buNone/>
            </a:pPr>
            <a:r>
              <a:rPr lang="en-US" sz="1100" dirty="0"/>
              <a:t>The Climate Change, Bio-diversity &amp; DRR Unit has marveled by engaging in building implementable innovative models on the ground through multi-level partnerships promoting regenerative agriculture and sustainable livelihoods for vulnerable ecosystems and community based management of Sundarbans. The members of the unit have been dealing with climate change and sustainability, traditional and customary knowledge, rules and beliefs practiced by the traditional resource users that are congenial for the conservation of the natural resources of the Sundarbans. </a:t>
            </a:r>
            <a:endParaRPr lang="en-US" sz="1100" dirty="0" smtClean="0"/>
          </a:p>
          <a:p>
            <a:pPr marL="0" indent="0" algn="just">
              <a:buNone/>
            </a:pPr>
            <a:r>
              <a:rPr lang="en-US" sz="1100" dirty="0"/>
              <a:t>The Social Policy Unit has also been working to advance innovative thinking relating to universal coverage in social sectors for accelerating the wellbeing of the citizen. The core of the research is to explore the necessity of remaking a citizen state based on the three pillars of independence of 1971— equity, human dignity and social justice. The major research scope includes education, health, poverty and social security, gender equality and women right etc. </a:t>
            </a:r>
            <a:endParaRPr lang="en-US" sz="1100" dirty="0" smtClean="0"/>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8" y="1079500"/>
            <a:ext cx="2305050" cy="2881313"/>
          </a:xfrm>
          <a:prstGeom prst="rect">
            <a:avLst/>
          </a:prstGeom>
        </p:spPr>
      </p:pic>
    </p:spTree>
    <p:extLst>
      <p:ext uri="{BB962C8B-B14F-4D97-AF65-F5344CB8AC3E}">
        <p14:creationId xmlns:p14="http://schemas.microsoft.com/office/powerpoint/2010/main" val="3503493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smtClean="0"/>
              <a:t>Traditional resource users (TRUs) received face mask amidst COVID-19 and blanket amidst winter season from local government in </a:t>
            </a:r>
            <a:r>
              <a:rPr lang="en-US" sz="1400" dirty="0" err="1" smtClean="0"/>
              <a:t>Amadi</a:t>
            </a:r>
            <a:r>
              <a:rPr lang="en-US" sz="1400" dirty="0" smtClean="0"/>
              <a:t> union. The Local </a:t>
            </a:r>
            <a:r>
              <a:rPr lang="en-US" sz="1400" dirty="0" err="1" smtClean="0"/>
              <a:t>govenment</a:t>
            </a:r>
            <a:r>
              <a:rPr lang="en-US" sz="1400" dirty="0" smtClean="0"/>
              <a:t> representative punished people and imposed fine for cutting tress illegally from the forest.  </a:t>
            </a:r>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a:p>
          <a:p>
            <a:pPr marL="0" indent="0" algn="just">
              <a:buNone/>
            </a:pPr>
            <a:r>
              <a:rPr lang="en-US" sz="1400" dirty="0" smtClean="0"/>
              <a:t>There has been plantation </a:t>
            </a:r>
            <a:r>
              <a:rPr lang="en-US" sz="1400" dirty="0" err="1" smtClean="0"/>
              <a:t>programme</a:t>
            </a:r>
            <a:r>
              <a:rPr lang="en-US" sz="1400" dirty="0" smtClean="0"/>
              <a:t> by community members alongside the embankment of rivers (WAPDA) which protects houses. Besides, community members repaired the embankment of the rivers voluntarily that became damaged due to flood and cyclone </a:t>
            </a:r>
            <a:r>
              <a:rPr lang="en-US" sz="1400" dirty="0" err="1" smtClean="0"/>
              <a:t>Amphan</a:t>
            </a:r>
            <a:r>
              <a:rPr lang="en-US" sz="1400" dirty="0" smtClean="0"/>
              <a:t> . </a:t>
            </a:r>
          </a:p>
          <a:p>
            <a:pPr algn="just"/>
            <a:endParaRPr lang="en-US" sz="1400" dirty="0" smtClean="0"/>
          </a:p>
          <a:p>
            <a:pPr algn="just"/>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40</a:t>
            </a:fld>
            <a:endParaRPr lang="en-US" dirty="0"/>
          </a:p>
        </p:txBody>
      </p:sp>
      <p:pic>
        <p:nvPicPr>
          <p:cNvPr id="5" name="Picture 4" descr="C:\Users\hp 450\Desktop\December pic\cloth naksha.jpeg"/>
          <p:cNvPicPr/>
          <p:nvPr/>
        </p:nvPicPr>
        <p:blipFill>
          <a:blip r:embed="rId2">
            <a:extLst>
              <a:ext uri="{28A0092B-C50C-407E-A947-70E740481C1C}">
                <a14:useLocalDpi xmlns:a14="http://schemas.microsoft.com/office/drawing/2010/main" val="0"/>
              </a:ext>
            </a:extLst>
          </a:blip>
          <a:srcRect/>
          <a:stretch>
            <a:fillRect/>
          </a:stretch>
        </p:blipFill>
        <p:spPr bwMode="auto">
          <a:xfrm>
            <a:off x="723900" y="2341880"/>
            <a:ext cx="2590800" cy="1906270"/>
          </a:xfrm>
          <a:prstGeom prst="rect">
            <a:avLst/>
          </a:prstGeom>
          <a:noFill/>
          <a:ln>
            <a:noFill/>
          </a:ln>
        </p:spPr>
      </p:pic>
      <p:pic>
        <p:nvPicPr>
          <p:cNvPr id="6" name="Picture 5" descr="C:\Users\hp 450\Desktop\December pic\korat kol jormana.jpg"/>
          <p:cNvPicPr/>
          <p:nvPr/>
        </p:nvPicPr>
        <p:blipFill>
          <a:blip r:embed="rId3">
            <a:extLst>
              <a:ext uri="{28A0092B-C50C-407E-A947-70E740481C1C}">
                <a14:useLocalDpi xmlns:a14="http://schemas.microsoft.com/office/drawing/2010/main" val="0"/>
              </a:ext>
            </a:extLst>
          </a:blip>
          <a:srcRect/>
          <a:stretch>
            <a:fillRect/>
          </a:stretch>
        </p:blipFill>
        <p:spPr bwMode="auto">
          <a:xfrm>
            <a:off x="3848099" y="2341880"/>
            <a:ext cx="2587181" cy="1906270"/>
          </a:xfrm>
          <a:prstGeom prst="rect">
            <a:avLst/>
          </a:prstGeom>
          <a:noFill/>
          <a:ln>
            <a:noFill/>
          </a:ln>
        </p:spPr>
      </p:pic>
      <p:pic>
        <p:nvPicPr>
          <p:cNvPr id="7" name="Picture 6" descr="C:\Users\hp 450\Desktop\December pic\IMG-20201105-WA02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264" y="6118225"/>
            <a:ext cx="2800350" cy="1917700"/>
          </a:xfrm>
          <a:prstGeom prst="rect">
            <a:avLst/>
          </a:prstGeom>
          <a:noFill/>
          <a:ln>
            <a:noFill/>
          </a:ln>
        </p:spPr>
      </p:pic>
      <p:pic>
        <p:nvPicPr>
          <p:cNvPr id="8" name="Picture 7" descr="C:\Users\hp 450\Desktop\December pic\m-9.jpg"/>
          <p:cNvPicPr/>
          <p:nvPr/>
        </p:nvPicPr>
        <p:blipFill>
          <a:blip r:embed="rId5">
            <a:extLst>
              <a:ext uri="{28A0092B-C50C-407E-A947-70E740481C1C}">
                <a14:useLocalDpi xmlns:a14="http://schemas.microsoft.com/office/drawing/2010/main" val="0"/>
              </a:ext>
            </a:extLst>
          </a:blip>
          <a:srcRect/>
          <a:stretch>
            <a:fillRect/>
          </a:stretch>
        </p:blipFill>
        <p:spPr bwMode="auto">
          <a:xfrm>
            <a:off x="3524250" y="6118225"/>
            <a:ext cx="2959799" cy="1936750"/>
          </a:xfrm>
          <a:prstGeom prst="rect">
            <a:avLst/>
          </a:prstGeom>
          <a:noFill/>
          <a:ln>
            <a:noFill/>
          </a:ln>
        </p:spPr>
      </p:pic>
    </p:spTree>
    <p:extLst>
      <p:ext uri="{BB962C8B-B14F-4D97-AF65-F5344CB8AC3E}">
        <p14:creationId xmlns:p14="http://schemas.microsoft.com/office/powerpoint/2010/main" val="1979302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2800"/>
            <a:ext cx="6386513" cy="9093200"/>
          </a:xfrm>
        </p:spPr>
        <p:txBody>
          <a:bodyPr>
            <a:normAutofit/>
          </a:bodyPr>
          <a:lstStyle/>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a:p>
          <a:p>
            <a:pPr algn="just"/>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41</a:t>
            </a:fld>
            <a:endParaRPr lang="en-US" dirty="0"/>
          </a:p>
        </p:txBody>
      </p:sp>
      <p:sp>
        <p:nvSpPr>
          <p:cNvPr id="17"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January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Tree>
    <p:extLst>
      <p:ext uri="{BB962C8B-B14F-4D97-AF65-F5344CB8AC3E}">
        <p14:creationId xmlns:p14="http://schemas.microsoft.com/office/powerpoint/2010/main" val="1979302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742950"/>
            <a:ext cx="6096000" cy="8667750"/>
          </a:xfrm>
        </p:spPr>
        <p:txBody>
          <a:bodyPr>
            <a:normAutofit/>
          </a:bodyPr>
          <a:lstStyle/>
          <a:p>
            <a:pPr algn="ctr">
              <a:buNone/>
            </a:pPr>
            <a:r>
              <a:rPr lang="en-US" sz="2800" b="1" dirty="0" smtClean="0">
                <a:solidFill>
                  <a:schemeClr val="accent6">
                    <a:lumMod val="75000"/>
                  </a:schemeClr>
                </a:solidFill>
              </a:rPr>
              <a:t>Research and Op-ed </a:t>
            </a:r>
          </a:p>
          <a:p>
            <a:pPr marL="0" indent="0" algn="just">
              <a:lnSpc>
                <a:spcPct val="100000"/>
              </a:lnSpc>
              <a:spcBef>
                <a:spcPts val="0"/>
              </a:spcBef>
              <a:buNone/>
            </a:pPr>
            <a:r>
              <a:rPr lang="en-US" sz="1400" dirty="0" smtClean="0"/>
              <a:t>COVID-19 and Climate Change: Double Jeopardy for Traditional Resource Users in the </a:t>
            </a:r>
            <a:r>
              <a:rPr lang="en-US" sz="1400" dirty="0" err="1" smtClean="0"/>
              <a:t>Sundarbans</a:t>
            </a:r>
            <a:r>
              <a:rPr lang="en-US" sz="1400" dirty="0" smtClean="0"/>
              <a:t>.</a:t>
            </a:r>
          </a:p>
          <a:p>
            <a:pPr marL="0" indent="0" algn="just">
              <a:lnSpc>
                <a:spcPct val="100000"/>
              </a:lnSpc>
              <a:spcBef>
                <a:spcPts val="0"/>
              </a:spcBef>
              <a:buNone/>
            </a:pPr>
            <a:r>
              <a:rPr lang="en-US" sz="1400" dirty="0" smtClean="0">
                <a:hlinkClick r:id="rId2"/>
              </a:rPr>
              <a:t>https://www.iucn.org/news/commission-environmental-economic-and-social-policy/202101/covid-19-and-climate-change-double-jeopardy-traditional-resource-users-sundarbans? </a:t>
            </a:r>
            <a:endParaRPr lang="en-US" sz="1400" dirty="0" smtClean="0"/>
          </a:p>
          <a:p>
            <a:pPr marL="0" indent="0" algn="just">
              <a:lnSpc>
                <a:spcPct val="100000"/>
              </a:lnSpc>
              <a:spcBef>
                <a:spcPts val="0"/>
              </a:spcBef>
              <a:buNone/>
            </a:pPr>
            <a:endParaRPr lang="en-US" sz="1400" dirty="0" smtClean="0"/>
          </a:p>
          <a:p>
            <a:pPr marL="0" indent="0" algn="just">
              <a:lnSpc>
                <a:spcPct val="100000"/>
              </a:lnSpc>
              <a:spcBef>
                <a:spcPts val="0"/>
              </a:spcBef>
              <a:buNone/>
            </a:pPr>
            <a:r>
              <a:rPr lang="as-IN" sz="1400" dirty="0" smtClean="0"/>
              <a:t>ক্রিকেটে জয়ী বাঘ, হুমকিতে সুন্দরবন</a:t>
            </a:r>
            <a:r>
              <a:rPr lang="en-US" sz="1400" dirty="0" smtClean="0"/>
              <a:t> (The Sundarbans is at stake)</a:t>
            </a:r>
          </a:p>
          <a:p>
            <a:pPr marL="0" indent="0" algn="just">
              <a:lnSpc>
                <a:spcPct val="100000"/>
              </a:lnSpc>
              <a:spcBef>
                <a:spcPts val="0"/>
              </a:spcBef>
              <a:buNone/>
            </a:pPr>
            <a:r>
              <a:rPr lang="en-US" sz="1400" dirty="0" smtClean="0"/>
              <a:t>https://www.prothomalo.com/bangladesh/%E0%A6%95%E0%A7%8D%E0%A6%B0%E0%A6%BF%E0%A6%95%E0%A7%87%E0%A6%9F%E0%A7%87-%E0%A6%9C%E0%A7%9F%E0%A7%80-%E0%A6%AC%E0%A6%BE%E0%A6%98-%E0%A6%B9%E0%A7%81%E0%A6%AE%E0%A6%95%E0%A6%BF%E0%A6%A4%E0%A7%87-%E0%A6%B8%E0%A7%81%E0%A6%A8%E0%A7%8D%E0%A6%A6%E0%A6%B0%E0%A6%AC%E0%A6%A8?</a:t>
            </a:r>
          </a:p>
          <a:p>
            <a:pPr marL="0" indent="0" algn="just">
              <a:lnSpc>
                <a:spcPct val="100000"/>
              </a:lnSpc>
              <a:spcBef>
                <a:spcPts val="0"/>
              </a:spcBef>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42</a:t>
            </a:fld>
            <a:endParaRPr lang="en-US" dirty="0"/>
          </a:p>
        </p:txBody>
      </p:sp>
      <p:pic>
        <p:nvPicPr>
          <p:cNvPr id="5" name="Picture 4"/>
          <p:cNvPicPr/>
          <p:nvPr/>
        </p:nvPicPr>
        <p:blipFill>
          <a:blip r:embed="rId3"/>
          <a:srcRect l="1923" t="32906" r="26763" b="10470"/>
          <a:stretch>
            <a:fillRect/>
          </a:stretch>
        </p:blipFill>
        <p:spPr bwMode="auto">
          <a:xfrm>
            <a:off x="628650" y="5185865"/>
            <a:ext cx="3028950" cy="2362200"/>
          </a:xfrm>
          <a:prstGeom prst="rect">
            <a:avLst/>
          </a:prstGeom>
          <a:noFill/>
          <a:ln w="9525">
            <a:noFill/>
            <a:miter lim="800000"/>
            <a:headEnd/>
            <a:tailEnd/>
          </a:ln>
        </p:spPr>
      </p:pic>
      <p:pic>
        <p:nvPicPr>
          <p:cNvPr id="6" name="Picture 5"/>
          <p:cNvPicPr/>
          <p:nvPr/>
        </p:nvPicPr>
        <p:blipFill>
          <a:blip r:embed="rId4"/>
          <a:srcRect l="7372" t="29060" r="8814" b="5342"/>
          <a:stretch>
            <a:fillRect/>
          </a:stretch>
        </p:blipFill>
        <p:spPr bwMode="auto">
          <a:xfrm>
            <a:off x="3771899" y="5185865"/>
            <a:ext cx="2876551" cy="2381250"/>
          </a:xfrm>
          <a:prstGeom prst="rect">
            <a:avLst/>
          </a:prstGeom>
          <a:noFill/>
          <a:ln w="9525">
            <a:noFill/>
            <a:miter lim="800000"/>
            <a:headEnd/>
            <a:tailEnd/>
          </a:ln>
        </p:spPr>
      </p:pic>
    </p:spTree>
    <p:extLst>
      <p:ext uri="{BB962C8B-B14F-4D97-AF65-F5344CB8AC3E}">
        <p14:creationId xmlns:p14="http://schemas.microsoft.com/office/powerpoint/2010/main" val="4102367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D17DF-0605-4DEE-91E9-393017ABA7F3}" type="slidenum">
              <a:rPr lang="en-US" smtClean="0"/>
              <a:pPr/>
              <a:t>43</a:t>
            </a:fld>
            <a:endParaRPr lang="en-US" dirty="0"/>
          </a:p>
        </p:txBody>
      </p:sp>
      <p:sp>
        <p:nvSpPr>
          <p:cNvPr id="7" name="Content Placeholder 6"/>
          <p:cNvSpPr>
            <a:spLocks noGrp="1"/>
          </p:cNvSpPr>
          <p:nvPr>
            <p:ph idx="1"/>
          </p:nvPr>
        </p:nvSpPr>
        <p:spPr>
          <a:xfrm>
            <a:off x="465221" y="819149"/>
            <a:ext cx="5997492" cy="8597547"/>
          </a:xfrm>
        </p:spPr>
        <p:txBody>
          <a:bodyPr>
            <a:normAutofit/>
          </a:bodyPr>
          <a:lstStyle/>
          <a:p>
            <a:pPr>
              <a:buNone/>
            </a:pPr>
            <a:r>
              <a:rPr lang="en-US" sz="2400" dirty="0" smtClean="0">
                <a:solidFill>
                  <a:schemeClr val="accent6">
                    <a:lumMod val="75000"/>
                  </a:schemeClr>
                </a:solidFill>
              </a:rPr>
              <a:t>                     </a:t>
            </a:r>
            <a:r>
              <a:rPr lang="en-US" sz="2800" b="1" dirty="0" smtClean="0">
                <a:solidFill>
                  <a:schemeClr val="accent6">
                    <a:lumMod val="75000"/>
                  </a:schemeClr>
                </a:solidFill>
              </a:rPr>
              <a:t>Webinar (National) </a:t>
            </a:r>
          </a:p>
          <a:p>
            <a:pPr marL="0" indent="0">
              <a:lnSpc>
                <a:spcPct val="100000"/>
              </a:lnSpc>
              <a:spcBef>
                <a:spcPts val="0"/>
              </a:spcBef>
              <a:buNone/>
            </a:pPr>
            <a:r>
              <a:rPr lang="en-US" sz="1400" dirty="0" smtClean="0"/>
              <a:t>UO attended in webinar organized by Universal Research Care</a:t>
            </a:r>
          </a:p>
          <a:p>
            <a:pPr marL="0" indent="0">
              <a:lnSpc>
                <a:spcPct val="100000"/>
              </a:lnSpc>
              <a:spcBef>
                <a:spcPts val="0"/>
              </a:spcBef>
              <a:buNone/>
            </a:pPr>
            <a:endParaRPr lang="en-US" sz="1400" dirty="0" smtClean="0"/>
          </a:p>
          <a:p>
            <a:pPr marL="0" indent="0">
              <a:lnSpc>
                <a:spcPct val="100000"/>
              </a:lnSpc>
              <a:spcBef>
                <a:spcPts val="0"/>
              </a:spcBef>
              <a:buNone/>
            </a:pPr>
            <a:r>
              <a:rPr lang="en-US" sz="1400" dirty="0" smtClean="0"/>
              <a:t> https://www.facebook.com/doctortv.net/videos/3596132623834199/</a:t>
            </a:r>
          </a:p>
          <a:p>
            <a:pPr>
              <a:buNone/>
            </a:pPr>
            <a:endParaRPr lang="en-US" dirty="0" smtClean="0"/>
          </a:p>
          <a:p>
            <a:pPr>
              <a:buNone/>
            </a:pPr>
            <a:endParaRPr lang="en-US" dirty="0" smtClean="0"/>
          </a:p>
          <a:p>
            <a:pPr>
              <a:buNone/>
            </a:pPr>
            <a:endParaRPr lang="en-US"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r>
              <a:rPr lang="en-US" sz="1400" dirty="0" smtClean="0">
                <a:hlinkClick r:id="rId2"/>
              </a:rPr>
              <a:t>https://www.youtube.com/watch?v=-cHB5S1rbRo&amp;feature=share&amp;fbclid=IwAR2oPPt5BDmdnL8R35qFz13fCotvk3lEJmUSeh600-IqwD3aIFRcv5vzHZQ</a:t>
            </a: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hlinkClick r:id="rId2"/>
            </a:endParaRPr>
          </a:p>
          <a:p>
            <a:pPr>
              <a:buNone/>
            </a:pPr>
            <a:endParaRPr lang="en-US" sz="1400" dirty="0" smtClean="0">
              <a:hlinkClick r:id="rId2"/>
            </a:endParaRPr>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a:p>
        </p:txBody>
      </p:sp>
      <p:sp>
        <p:nvSpPr>
          <p:cNvPr id="2" name="Rectangle 1"/>
          <p:cNvSpPr/>
          <p:nvPr/>
        </p:nvSpPr>
        <p:spPr>
          <a:xfrm>
            <a:off x="1562100" y="4895850"/>
            <a:ext cx="3283649" cy="523220"/>
          </a:xfrm>
          <a:prstGeom prst="rect">
            <a:avLst/>
          </a:prstGeom>
        </p:spPr>
        <p:txBody>
          <a:bodyPr wrap="square">
            <a:spAutoFit/>
          </a:bodyPr>
          <a:lstStyle/>
          <a:p>
            <a:pPr algn="ctr">
              <a:buNone/>
            </a:pPr>
            <a:r>
              <a:rPr lang="en-US" sz="2800" b="1" dirty="0">
                <a:solidFill>
                  <a:schemeClr val="accent6">
                    <a:lumMod val="75000"/>
                  </a:schemeClr>
                </a:solidFill>
              </a:rPr>
              <a:t>Media Engagement </a:t>
            </a:r>
          </a:p>
        </p:txBody>
      </p:sp>
      <p:pic>
        <p:nvPicPr>
          <p:cNvPr id="9" name="Picture 8"/>
          <p:cNvPicPr/>
          <p:nvPr/>
        </p:nvPicPr>
        <p:blipFill>
          <a:blip r:embed="rId3"/>
          <a:srcRect l="2725" t="23718" r="35096" b="36539"/>
          <a:stretch>
            <a:fillRect/>
          </a:stretch>
        </p:blipFill>
        <p:spPr bwMode="auto">
          <a:xfrm>
            <a:off x="609600" y="6267451"/>
            <a:ext cx="5143500" cy="2838450"/>
          </a:xfrm>
          <a:prstGeom prst="rect">
            <a:avLst/>
          </a:prstGeom>
          <a:noFill/>
          <a:ln w="9525">
            <a:noFill/>
            <a:miter lim="800000"/>
            <a:headEnd/>
            <a:tailEnd/>
          </a:ln>
        </p:spPr>
      </p:pic>
      <p:pic>
        <p:nvPicPr>
          <p:cNvPr id="10" name="Picture 9"/>
          <p:cNvPicPr/>
          <p:nvPr/>
        </p:nvPicPr>
        <p:blipFill>
          <a:blip r:embed="rId4"/>
          <a:srcRect t="41453" r="36699" b="24786"/>
          <a:stretch>
            <a:fillRect/>
          </a:stretch>
        </p:blipFill>
        <p:spPr bwMode="auto">
          <a:xfrm>
            <a:off x="609600" y="2095500"/>
            <a:ext cx="5124450" cy="2609850"/>
          </a:xfrm>
          <a:prstGeom prst="rect">
            <a:avLst/>
          </a:prstGeom>
          <a:noFill/>
          <a:ln w="9525">
            <a:noFill/>
            <a:miter lim="800000"/>
            <a:headEnd/>
            <a:tailEnd/>
          </a:ln>
        </p:spPr>
      </p:pic>
    </p:spTree>
    <p:extLst>
      <p:ext uri="{BB962C8B-B14F-4D97-AF65-F5344CB8AC3E}">
        <p14:creationId xmlns:p14="http://schemas.microsoft.com/office/powerpoint/2010/main" val="268024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2800"/>
            <a:ext cx="6386513" cy="9093200"/>
          </a:xfrm>
        </p:spPr>
        <p:txBody>
          <a:bodyPr>
            <a:normAutofit/>
          </a:bodyPr>
          <a:lstStyle/>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smtClean="0"/>
          </a:p>
          <a:p>
            <a:pPr algn="just"/>
            <a:endParaRPr lang="en-US" sz="1400" dirty="0"/>
          </a:p>
          <a:p>
            <a:pPr algn="just"/>
            <a:endParaRPr lang="en-US" sz="1400" dirty="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lvl="0" algn="just">
              <a:buNone/>
              <a:defRPr/>
            </a:pPr>
            <a:r>
              <a:rPr lang="en-US" sz="1400" dirty="0" smtClean="0"/>
              <a:t>		</a:t>
            </a:r>
          </a:p>
          <a:p>
            <a:pPr lvl="0" algn="just">
              <a:buNone/>
              <a:defRPr/>
            </a:pPr>
            <a:r>
              <a:rPr lang="en-US" sz="1400" dirty="0" smtClean="0"/>
              <a:t>		</a:t>
            </a:r>
          </a:p>
          <a:p>
            <a:pPr algn="just"/>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44</a:t>
            </a:fld>
            <a:endParaRPr lang="en-US" dirty="0"/>
          </a:p>
        </p:txBody>
      </p:sp>
      <p:sp>
        <p:nvSpPr>
          <p:cNvPr id="7" name="Content Placeholder 2"/>
          <p:cNvSpPr txBox="1">
            <a:spLocks/>
          </p:cNvSpPr>
          <p:nvPr/>
        </p:nvSpPr>
        <p:spPr>
          <a:xfrm>
            <a:off x="497305" y="965200"/>
            <a:ext cx="6041608" cy="9093200"/>
          </a:xfrm>
          <a:prstGeom prst="rect">
            <a:avLst/>
          </a:prstGeom>
        </p:spPr>
        <p:txBody>
          <a:bodyPr vert="horz" lIns="91440" tIns="45720" rIns="91440" bIns="45720" rtlCol="0">
            <a:normAutofit/>
          </a:bodyPr>
          <a:lstStyle/>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accent6">
                    <a:lumMod val="75000"/>
                  </a:schemeClr>
                </a:solidFill>
                <a:effectLst/>
                <a:uLnTx/>
                <a:uFillTx/>
                <a:latin typeface="+mn-lt"/>
                <a:ea typeface="+mn-ea"/>
                <a:cs typeface="+mn-cs"/>
              </a:rPr>
              <a:t>Action Research </a:t>
            </a:r>
          </a:p>
          <a:p>
            <a:pPr lvl="0" algn="just" defTabSz="685800">
              <a:defRPr/>
            </a:pPr>
            <a:r>
              <a:rPr lang="en-US" sz="1400" dirty="0"/>
              <a:t>E</a:t>
            </a:r>
            <a:r>
              <a:rPr lang="en-US" sz="1400" dirty="0" smtClean="0"/>
              <a:t>rosion in WAPDA embankment road has decreased and tree planting has continued. Forest people from </a:t>
            </a:r>
            <a:r>
              <a:rPr lang="en-US" sz="1400" dirty="0" err="1" smtClean="0"/>
              <a:t>Koyra</a:t>
            </a:r>
            <a:r>
              <a:rPr lang="en-US" sz="1400" dirty="0" smtClean="0"/>
              <a:t>, </a:t>
            </a:r>
            <a:r>
              <a:rPr lang="en-US" sz="1400" dirty="0" err="1" smtClean="0"/>
              <a:t>Harinagar</a:t>
            </a:r>
            <a:r>
              <a:rPr lang="en-US" sz="1400" dirty="0" smtClean="0"/>
              <a:t> cooperative  have started planting trees. </a:t>
            </a:r>
          </a:p>
          <a:p>
            <a:pPr marL="171450" marR="0" lvl="0" indent="-171450" algn="just" defTabSz="685800" rtl="0" eaLnBrk="1" fontAlgn="auto" latinLnBrk="0" hangingPunct="1">
              <a:lnSpc>
                <a:spcPct val="90000"/>
              </a:lnSpc>
              <a:spcBef>
                <a:spcPts val="750"/>
              </a:spcBef>
              <a:spcAft>
                <a:spcPts val="0"/>
              </a:spcAft>
              <a:buClrTx/>
              <a:buSzTx/>
              <a:tabLst/>
              <a:defRPr/>
            </a:pPr>
            <a:endParaRPr kumimoji="0" lang="en-US" sz="1400" b="0" i="0" u="none" strike="noStrike" kern="1200" cap="none" spc="0" normalizeH="0" baseline="0" noProof="0" dirty="0" smtClean="0">
              <a:ln>
                <a:noFill/>
              </a:ln>
              <a:solidFill>
                <a:schemeClr val="tx1"/>
              </a:solidFill>
              <a:effectLst/>
              <a:uLnTx/>
              <a:uFillTx/>
            </a:endParaRPr>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1400" dirty="0" smtClean="0"/>
          </a:p>
          <a:p>
            <a:pPr marL="171450" lvl="0" indent="-171450" algn="just" defTabSz="685800">
              <a:lnSpc>
                <a:spcPct val="90000"/>
              </a:lnSpc>
              <a:spcBef>
                <a:spcPts val="750"/>
              </a:spcBef>
              <a:defRPr/>
            </a:pPr>
            <a:r>
              <a:rPr lang="en-US" sz="1400" dirty="0" smtClean="0"/>
              <a:t>	</a:t>
            </a:r>
            <a:endParaRPr kumimoji="0" lang="en-US" sz="1400" b="0" i="0" u="none" strike="noStrike" kern="1200" cap="none" spc="0" normalizeH="0" baseline="0" noProof="0" dirty="0" smtClean="0">
              <a:ln>
                <a:noFill/>
              </a:ln>
              <a:solidFill>
                <a:schemeClr val="tx1"/>
              </a:solidFill>
              <a:effectLst/>
              <a:uLnTx/>
              <a:uFillTx/>
            </a:endParaRPr>
          </a:p>
          <a:p>
            <a:pPr marL="171450" lvl="0" indent="-171450" algn="just" defTabSz="685800">
              <a:lnSpc>
                <a:spcPct val="90000"/>
              </a:lnSpc>
              <a:spcBef>
                <a:spcPts val="750"/>
              </a:spcBef>
              <a:defRPr/>
            </a:pPr>
            <a:r>
              <a:rPr lang="en-US" sz="1400" dirty="0" smtClean="0"/>
              <a:t>		</a:t>
            </a:r>
          </a:p>
          <a:p>
            <a:pPr lvl="0" algn="just" defTabSz="685800">
              <a:defRPr/>
            </a:pPr>
            <a:r>
              <a:rPr lang="en-US" sz="1400" dirty="0" smtClean="0"/>
              <a:t>Forest people from </a:t>
            </a:r>
            <a:r>
              <a:rPr lang="en-US" sz="1400" dirty="0" err="1" smtClean="0"/>
              <a:t>Koyra</a:t>
            </a:r>
            <a:r>
              <a:rPr lang="en-US" sz="1400" dirty="0" smtClean="0"/>
              <a:t> </a:t>
            </a:r>
            <a:r>
              <a:rPr lang="en-US" sz="1400" dirty="0" err="1" smtClean="0"/>
              <a:t>Sadar</a:t>
            </a:r>
            <a:r>
              <a:rPr lang="en-US" sz="1400" dirty="0" smtClean="0"/>
              <a:t> </a:t>
            </a:r>
            <a:r>
              <a:rPr lang="en-US" sz="1400" dirty="0" err="1" smtClean="0"/>
              <a:t>upazilla</a:t>
            </a:r>
            <a:r>
              <a:rPr lang="en-US" sz="1400" dirty="0" smtClean="0"/>
              <a:t> have attended in awareness meetings organized by local government . The </a:t>
            </a:r>
            <a:r>
              <a:rPr lang="en-US" sz="1400" dirty="0" err="1" smtClean="0"/>
              <a:t>programme</a:t>
            </a:r>
            <a:r>
              <a:rPr lang="en-US" sz="1400" dirty="0" smtClean="0"/>
              <a:t> has been organized to make people aware of staying safe from the corona virus. Local government also provided  allowances to the elderly people of </a:t>
            </a:r>
            <a:r>
              <a:rPr lang="en-US" sz="1400" dirty="0" err="1" smtClean="0"/>
              <a:t>Koyra</a:t>
            </a:r>
            <a:r>
              <a:rPr lang="en-US" sz="1400" dirty="0" smtClean="0"/>
              <a:t> </a:t>
            </a:r>
            <a:r>
              <a:rPr lang="en-US" sz="1400" dirty="0" err="1" smtClean="0"/>
              <a:t>Bonojibi</a:t>
            </a:r>
            <a:r>
              <a:rPr lang="en-US" sz="1400" dirty="0" smtClean="0"/>
              <a:t> </a:t>
            </a:r>
            <a:r>
              <a:rPr lang="en-US" sz="1400" dirty="0" err="1" smtClean="0"/>
              <a:t>Samiti</a:t>
            </a:r>
            <a:r>
              <a:rPr lang="en-US" sz="1400" dirty="0" smtClean="0"/>
              <a:t>, Adivasi Munda </a:t>
            </a:r>
            <a:r>
              <a:rPr lang="en-US" sz="1400" dirty="0" err="1" smtClean="0"/>
              <a:t>Bonojbi</a:t>
            </a:r>
            <a:r>
              <a:rPr lang="en-US" sz="1400" dirty="0" smtClean="0"/>
              <a:t> </a:t>
            </a:r>
            <a:r>
              <a:rPr lang="en-US" sz="1400" dirty="0" err="1" smtClean="0"/>
              <a:t>Samiti</a:t>
            </a:r>
            <a:r>
              <a:rPr lang="en-US" sz="1400" dirty="0" smtClean="0"/>
              <a:t> and  </a:t>
            </a:r>
            <a:r>
              <a:rPr lang="en-US" sz="1400" dirty="0" err="1" smtClean="0"/>
              <a:t>Harinagar</a:t>
            </a:r>
            <a:r>
              <a:rPr lang="en-US" sz="1400" dirty="0" smtClean="0"/>
              <a:t> </a:t>
            </a:r>
            <a:r>
              <a:rPr lang="en-US" sz="1400" dirty="0" err="1" smtClean="0"/>
              <a:t>Bonojibi</a:t>
            </a:r>
            <a:r>
              <a:rPr lang="en-US" sz="1400" dirty="0" smtClean="0"/>
              <a:t> </a:t>
            </a:r>
            <a:r>
              <a:rPr lang="en-US" sz="1400" dirty="0" err="1" smtClean="0"/>
              <a:t>Samiti</a:t>
            </a:r>
            <a:r>
              <a:rPr lang="en-US" sz="1400" dirty="0" smtClean="0"/>
              <a:t>. </a:t>
            </a:r>
          </a:p>
          <a:p>
            <a:pPr marR="0" lvl="0" algn="just" defTabSz="685800" rtl="0" eaLnBrk="1" fontAlgn="auto" latinLnBrk="0" hangingPunct="1">
              <a:lnSpc>
                <a:spcPct val="90000"/>
              </a:lnSpc>
              <a:spcBef>
                <a:spcPts val="750"/>
              </a:spcBef>
              <a:spcAft>
                <a:spcPts val="0"/>
              </a:spcAft>
              <a:buClrTx/>
              <a:buSzTx/>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en-US" sz="1400" dirty="0" smtClean="0"/>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lgn="just" defTabSz="685800">
              <a:lnSpc>
                <a:spcPct val="90000"/>
              </a:lnSpc>
              <a:spcBef>
                <a:spcPts val="750"/>
              </a:spcBef>
            </a:pPr>
            <a:r>
              <a:rPr lang="en-US" sz="1400" dirty="0" smtClean="0"/>
              <a:t>	</a:t>
            </a:r>
          </a:p>
          <a:p>
            <a:pPr marL="171450" lvl="0" indent="-171450" algn="just" defTabSz="685800">
              <a:lnSpc>
                <a:spcPct val="90000"/>
              </a:lnSpc>
              <a:spcBef>
                <a:spcPts val="750"/>
              </a:spcBef>
            </a:pPr>
            <a:endParaRPr lang="en-US" sz="1400" dirty="0" smtClean="0"/>
          </a:p>
          <a:p>
            <a:pPr marL="171450" lvl="0" indent="-171450" algn="just" defTabSz="685800">
              <a:lnSpc>
                <a:spcPct val="90000"/>
              </a:lnSpc>
              <a:spcBef>
                <a:spcPts val="750"/>
              </a:spcBef>
            </a:pPr>
            <a:r>
              <a:rPr lang="en-US" sz="1400" dirty="0" smtClean="0"/>
              <a:t>	</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just" defTabSz="685800" rtl="0" eaLnBrk="1" fontAlgn="auto" latinLnBrk="0" hangingPunct="1">
              <a:lnSpc>
                <a:spcPct val="90000"/>
              </a:lnSpc>
              <a:spcBef>
                <a:spcPts val="750"/>
              </a:spcBef>
              <a:spcAft>
                <a:spcPts val="0"/>
              </a:spcAft>
              <a:buClrTx/>
              <a:buSzTx/>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C:\Users\hp 450\Desktop\December pic\yard meeting.jpg"/>
          <p:cNvPicPr/>
          <p:nvPr/>
        </p:nvPicPr>
        <p:blipFill>
          <a:blip r:embed="rId2">
            <a:extLst>
              <a:ext uri="{28A0092B-C50C-407E-A947-70E740481C1C}">
                <a14:useLocalDpi xmlns:a14="http://schemas.microsoft.com/office/drawing/2010/main" val="0"/>
              </a:ext>
            </a:extLst>
          </a:blip>
          <a:srcRect b="11635"/>
          <a:stretch>
            <a:fillRect/>
          </a:stretch>
        </p:blipFill>
        <p:spPr bwMode="auto">
          <a:xfrm>
            <a:off x="644222" y="6508080"/>
            <a:ext cx="2724150" cy="2019300"/>
          </a:xfrm>
          <a:prstGeom prst="rect">
            <a:avLst/>
          </a:prstGeom>
          <a:noFill/>
          <a:ln>
            <a:noFill/>
          </a:ln>
        </p:spPr>
      </p:pic>
      <p:pic>
        <p:nvPicPr>
          <p:cNvPr id="10" name="Picture 9" descr="C:\Users\hp 450\Desktop\Whats up pic\IMG-20201105-WA0075.jpg"/>
          <p:cNvPicPr/>
          <p:nvPr/>
        </p:nvPicPr>
        <p:blipFill>
          <a:blip r:embed="rId3">
            <a:extLst>
              <a:ext uri="{28A0092B-C50C-407E-A947-70E740481C1C}">
                <a14:useLocalDpi xmlns:a14="http://schemas.microsoft.com/office/drawing/2010/main" val="0"/>
              </a:ext>
            </a:extLst>
          </a:blip>
          <a:srcRect/>
          <a:stretch>
            <a:fillRect/>
          </a:stretch>
        </p:blipFill>
        <p:spPr bwMode="auto">
          <a:xfrm>
            <a:off x="3524250" y="2209800"/>
            <a:ext cx="2552700" cy="2209800"/>
          </a:xfrm>
          <a:prstGeom prst="rect">
            <a:avLst/>
          </a:prstGeom>
          <a:noFill/>
          <a:ln>
            <a:noFill/>
          </a:ln>
        </p:spPr>
      </p:pic>
      <p:pic>
        <p:nvPicPr>
          <p:cNvPr id="11" name="Picture 10" descr="C:\Users\hp 450\Desktop\December pic\mp -old age donation.jpg"/>
          <p:cNvPicPr/>
          <p:nvPr/>
        </p:nvPicPr>
        <p:blipFill>
          <a:blip r:embed="rId4"/>
          <a:srcRect b="-443"/>
          <a:stretch>
            <a:fillRect/>
          </a:stretch>
        </p:blipFill>
        <p:spPr bwMode="auto">
          <a:xfrm>
            <a:off x="3617024" y="6508080"/>
            <a:ext cx="2647950" cy="2019301"/>
          </a:xfrm>
          <a:prstGeom prst="rect">
            <a:avLst/>
          </a:prstGeom>
          <a:noFill/>
          <a:ln w="9525">
            <a:noFill/>
            <a:miter lim="800000"/>
            <a:headEnd/>
            <a:tailEnd/>
          </a:ln>
        </p:spPr>
      </p:pic>
      <p:pic>
        <p:nvPicPr>
          <p:cNvPr id="12" name="Picture 11" descr="C:\Users\hp 450\Desktop\Final picture\RIVER.jpg"/>
          <p:cNvPicPr/>
          <p:nvPr/>
        </p:nvPicPr>
        <p:blipFill>
          <a:blip r:embed="rId5" cstate="print"/>
          <a:srcRect t="19186" b="6686"/>
          <a:stretch>
            <a:fillRect/>
          </a:stretch>
        </p:blipFill>
        <p:spPr bwMode="auto">
          <a:xfrm>
            <a:off x="819150" y="2190750"/>
            <a:ext cx="2571750" cy="2247900"/>
          </a:xfrm>
          <a:prstGeom prst="rect">
            <a:avLst/>
          </a:prstGeom>
          <a:noFill/>
          <a:ln w="9525">
            <a:noFill/>
            <a:miter lim="800000"/>
            <a:headEnd/>
            <a:tailEnd/>
          </a:ln>
        </p:spPr>
      </p:pic>
    </p:spTree>
    <p:extLst>
      <p:ext uri="{BB962C8B-B14F-4D97-AF65-F5344CB8AC3E}">
        <p14:creationId xmlns:p14="http://schemas.microsoft.com/office/powerpoint/2010/main" val="1979302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February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45</a:t>
            </a:fld>
            <a:endParaRPr lang="en-US" dirty="0"/>
          </a:p>
        </p:txBody>
      </p:sp>
    </p:spTree>
    <p:extLst>
      <p:ext uri="{BB962C8B-B14F-4D97-AF65-F5344CB8AC3E}">
        <p14:creationId xmlns:p14="http://schemas.microsoft.com/office/powerpoint/2010/main" val="2114646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742950"/>
            <a:ext cx="6096000" cy="8667750"/>
          </a:xfrm>
        </p:spPr>
        <p:txBody>
          <a:bodyPr>
            <a:normAutofit/>
          </a:bodyPr>
          <a:lstStyle/>
          <a:p>
            <a:pPr algn="ctr">
              <a:buNone/>
            </a:pPr>
            <a:r>
              <a:rPr lang="en-US" sz="2800" b="1" dirty="0" smtClean="0">
                <a:solidFill>
                  <a:schemeClr val="accent6">
                    <a:lumMod val="75000"/>
                  </a:schemeClr>
                </a:solidFill>
              </a:rPr>
              <a:t>Research and Op-ed </a:t>
            </a:r>
          </a:p>
          <a:p>
            <a:pPr>
              <a:buNone/>
            </a:pPr>
            <a:r>
              <a:rPr lang="en-US" sz="1400" dirty="0" smtClean="0"/>
              <a:t>SDGs: Where are we in achieving them? </a:t>
            </a:r>
          </a:p>
          <a:p>
            <a:pPr marL="0" indent="0" algn="just">
              <a:lnSpc>
                <a:spcPct val="100000"/>
              </a:lnSpc>
              <a:spcBef>
                <a:spcPts val="0"/>
              </a:spcBef>
              <a:buNone/>
            </a:pPr>
            <a:r>
              <a:rPr lang="en-US" sz="1400" dirty="0" smtClean="0">
                <a:hlinkClick r:id="rId2"/>
              </a:rPr>
              <a:t>https://www.thedailystar.net/supplements/30th-anniversary-supplements/news/sdgs-where-are-we-achieving-them-2042609</a:t>
            </a:r>
            <a:r>
              <a:rPr lang="en-US" sz="1400" dirty="0" smtClean="0"/>
              <a:t> </a:t>
            </a:r>
          </a:p>
          <a:p>
            <a:pPr marL="0" indent="0" algn="just">
              <a:lnSpc>
                <a:spcPct val="100000"/>
              </a:lnSpc>
              <a:spcBef>
                <a:spcPts val="0"/>
              </a:spcBef>
              <a:buNone/>
            </a:pPr>
            <a:endParaRPr lang="en-US" sz="1400" dirty="0" smtClean="0"/>
          </a:p>
          <a:p>
            <a:pPr marL="0" indent="0" algn="just">
              <a:lnSpc>
                <a:spcPct val="100000"/>
              </a:lnSpc>
              <a:spcBef>
                <a:spcPts val="0"/>
              </a:spcBef>
              <a:buNone/>
            </a:pPr>
            <a:r>
              <a:rPr lang="as-IN" sz="1400" dirty="0" smtClean="0"/>
              <a:t>অর্থনীতি পুনরুদ্ধারে সরকারি অর্থের সদ্ব্যবহারই পথ</a:t>
            </a:r>
            <a:r>
              <a:rPr lang="en-US" sz="1400" dirty="0" smtClean="0"/>
              <a:t> (Utilizing government funds is the way to revive the economy)</a:t>
            </a:r>
          </a:p>
          <a:p>
            <a:pPr marL="0" indent="0" algn="just">
              <a:lnSpc>
                <a:spcPct val="100000"/>
              </a:lnSpc>
              <a:spcBef>
                <a:spcPts val="0"/>
              </a:spcBef>
              <a:buNone/>
            </a:pPr>
            <a:r>
              <a:rPr lang="en-US" sz="1400" dirty="0" smtClean="0"/>
              <a:t>https://www.prothomalo.com/opinion/%E0%A6%85%E0%A6%B0%E0%A7%8D%E0%A6%A5%E0%A6%A8%E0%A7%80%E0%A6%A4%E0%A6%BF-%E0%A6%AA%E0%A7%81%E0%A6%A8%E0%A6%B0%E0%A7%81%E0%A6%A6%E0%A7%8D%E0%A6%A7%E0%A6%BE%E0%A6%B0%E0%A7%87-%E0%A6%B8%E0%A6%B0%E0%A6%B0%E0%A6%95%E0%A6%BE%E0%A6%B0%E0%A6%BF-%E0%A6%85%E0%A6%B0%E0%A7%8D%E0%A6%A5%E0%A7%87%E0%A6%B0-%E0%A6%B8%E0%A6%A6%E0%A7%8D%E0%A6%AC%E0%A7%8D%E0%A6%AF%E0%A6%AC%E0%A6%B9%E0%A6%BE%E0%A6%B0%E0%A6%87-%E0%A6%AA%E0%A6%A5? </a:t>
            </a:r>
            <a:endParaRPr lang="as-IN"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46</a:t>
            </a:fld>
            <a:endParaRPr lang="en-US" dirty="0"/>
          </a:p>
        </p:txBody>
      </p:sp>
      <p:pic>
        <p:nvPicPr>
          <p:cNvPr id="7" name="Picture 6"/>
          <p:cNvPicPr/>
          <p:nvPr/>
        </p:nvPicPr>
        <p:blipFill>
          <a:blip r:embed="rId3"/>
          <a:srcRect l="7051" t="19231" r="23398" b="5342"/>
          <a:stretch>
            <a:fillRect/>
          </a:stretch>
        </p:blipFill>
        <p:spPr bwMode="auto">
          <a:xfrm>
            <a:off x="1285875" y="5457824"/>
            <a:ext cx="4191000" cy="2324101"/>
          </a:xfrm>
          <a:prstGeom prst="rect">
            <a:avLst/>
          </a:prstGeom>
          <a:noFill/>
          <a:ln w="9525">
            <a:noFill/>
            <a:miter lim="800000"/>
            <a:headEnd/>
            <a:tailEnd/>
          </a:ln>
        </p:spPr>
      </p:pic>
    </p:spTree>
    <p:extLst>
      <p:ext uri="{BB962C8B-B14F-4D97-AF65-F5344CB8AC3E}">
        <p14:creationId xmlns:p14="http://schemas.microsoft.com/office/powerpoint/2010/main" val="4102367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endParaRPr lang="en-US" sz="2800" b="1" dirty="0" smtClean="0">
              <a:solidFill>
                <a:schemeClr val="accent2">
                  <a:lumMod val="75000"/>
                </a:schemeClr>
              </a:solidFill>
            </a:endParaRPr>
          </a:p>
          <a:p>
            <a:pPr algn="ctr">
              <a:buNone/>
            </a:pPr>
            <a:r>
              <a:rPr lang="en-US" sz="2800" b="1" dirty="0" smtClean="0">
                <a:solidFill>
                  <a:schemeClr val="accent6">
                    <a:lumMod val="75000"/>
                  </a:schemeClr>
                </a:solidFill>
              </a:rPr>
              <a:t>Media Engagement </a:t>
            </a:r>
          </a:p>
          <a:p>
            <a:pPr>
              <a:buNone/>
            </a:pPr>
            <a:r>
              <a:rPr lang="en-US" sz="1400" u="sng" dirty="0" smtClean="0">
                <a:hlinkClick r:id="rId2"/>
              </a:rPr>
              <a:t>https://www.facebook.com/photo?fbid=10157712103682410&amp;set=ms.c.eJwFwQcRADAMAzFGvbzjLP7EKqWlPrMutNWPoGYQkb0y8QF4WwbW.bps</a:t>
            </a:r>
            <a:r>
              <a:rPr lang="en-US" sz="1400" u="sng" dirty="0" smtClean="0"/>
              <a:t>. </a:t>
            </a:r>
            <a:endParaRPr lang="en-US" sz="1400" u="sng" dirty="0"/>
          </a:p>
          <a:p>
            <a:pPr>
              <a:buNone/>
            </a:pPr>
            <a:endParaRPr lang="en-US" sz="1400" u="sng" dirty="0"/>
          </a:p>
          <a:p>
            <a:pPr>
              <a:buNone/>
            </a:pPr>
            <a:endParaRPr lang="en-US" sz="1400" u="sng" dirty="0"/>
          </a:p>
          <a:p>
            <a:pPr>
              <a:buNone/>
            </a:pPr>
            <a:endParaRPr lang="en-US" sz="1400" u="sng" dirty="0" smtClean="0"/>
          </a:p>
          <a:p>
            <a:pPr>
              <a:buNone/>
            </a:pPr>
            <a:endParaRPr lang="en-US" sz="1400" u="sng" dirty="0" smtClean="0"/>
          </a:p>
          <a:p>
            <a:pPr>
              <a:buNone/>
            </a:pPr>
            <a:endParaRPr lang="en-US" sz="1400" u="sng" dirty="0" smtClean="0"/>
          </a:p>
          <a:p>
            <a:pPr>
              <a:buNone/>
            </a:pPr>
            <a:endParaRPr lang="en-US" sz="1400" u="sng" dirty="0"/>
          </a:p>
          <a:p>
            <a:pPr>
              <a:buNone/>
            </a:pPr>
            <a:endParaRPr lang="en-US" sz="1400" u="sng" dirty="0" smtClean="0"/>
          </a:p>
          <a:p>
            <a:pPr>
              <a:buNone/>
            </a:pPr>
            <a:endParaRPr lang="en-US" sz="1400" u="sng" dirty="0" smtClean="0"/>
          </a:p>
          <a:p>
            <a:pPr>
              <a:buNone/>
            </a:pPr>
            <a:endParaRPr lang="en-US" sz="1400" u="sng" dirty="0"/>
          </a:p>
          <a:p>
            <a:pPr>
              <a:buNone/>
            </a:pPr>
            <a:r>
              <a:rPr lang="en-US" sz="1400" u="sng" dirty="0" smtClean="0">
                <a:hlinkClick r:id="rId3"/>
              </a:rPr>
              <a:t>https://www.facebook.com/photo?fbid=10158940199427410&amp;set=pcb.10158940200677410</a:t>
            </a:r>
            <a:r>
              <a:rPr lang="en-US" sz="1400" u="sng" dirty="0" smtClean="0"/>
              <a:t> </a:t>
            </a:r>
            <a:endParaRPr lang="en-US" sz="1400" u="sng" dirty="0"/>
          </a:p>
          <a:p>
            <a:pPr>
              <a:buNone/>
            </a:pPr>
            <a:endParaRPr lang="en-US" sz="1400" u="sng" dirty="0"/>
          </a:p>
          <a:p>
            <a:pPr>
              <a:buNone/>
            </a:pPr>
            <a:endParaRPr lang="en-US" sz="1400" dirty="0" smtClean="0"/>
          </a:p>
          <a:p>
            <a:pPr>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47</a:t>
            </a:fld>
            <a:endParaRPr lang="en-US" dirty="0"/>
          </a:p>
        </p:txBody>
      </p:sp>
      <p:pic>
        <p:nvPicPr>
          <p:cNvPr id="7" name="Picture 6"/>
          <p:cNvPicPr/>
          <p:nvPr/>
        </p:nvPicPr>
        <p:blipFill>
          <a:blip r:embed="rId4"/>
          <a:srcRect l="321" t="20513" r="44872" b="5769"/>
          <a:stretch>
            <a:fillRect/>
          </a:stretch>
        </p:blipFill>
        <p:spPr bwMode="auto">
          <a:xfrm>
            <a:off x="1523999" y="2486026"/>
            <a:ext cx="3419476" cy="2376486"/>
          </a:xfrm>
          <a:prstGeom prst="rect">
            <a:avLst/>
          </a:prstGeom>
          <a:noFill/>
          <a:ln w="9525">
            <a:noFill/>
            <a:miter lim="800000"/>
            <a:headEnd/>
            <a:tailEnd/>
          </a:ln>
        </p:spPr>
      </p:pic>
      <p:pic>
        <p:nvPicPr>
          <p:cNvPr id="8" name="Picture 7"/>
          <p:cNvPicPr/>
          <p:nvPr/>
        </p:nvPicPr>
        <p:blipFill>
          <a:blip r:embed="rId5"/>
          <a:srcRect t="23077" r="44872" b="5342"/>
          <a:stretch>
            <a:fillRect/>
          </a:stretch>
        </p:blipFill>
        <p:spPr bwMode="auto">
          <a:xfrm>
            <a:off x="1524000" y="5648325"/>
            <a:ext cx="3552825" cy="2400300"/>
          </a:xfrm>
          <a:prstGeom prst="rect">
            <a:avLst/>
          </a:prstGeom>
          <a:noFill/>
          <a:ln w="9525">
            <a:noFill/>
            <a:miter lim="800000"/>
            <a:headEnd/>
            <a:tailEnd/>
          </a:ln>
        </p:spPr>
      </p:pic>
    </p:spTree>
    <p:extLst>
      <p:ext uri="{BB962C8B-B14F-4D97-AF65-F5344CB8AC3E}">
        <p14:creationId xmlns:p14="http://schemas.microsoft.com/office/powerpoint/2010/main" val="3032870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smtClean="0"/>
              <a:t/>
            </a:r>
            <a:br>
              <a:rPr lang="en-US" sz="1400" dirty="0" smtClean="0"/>
            </a:br>
            <a:r>
              <a:rPr lang="en-US" sz="1400" dirty="0" smtClean="0"/>
              <a:t>The trees next to the WAPDA embankment are growing and river erosion is being prevented. At present, due to the planting of trees near WAPDA, more fish are being found in the shades of the trees.</a:t>
            </a:r>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endParaRPr lang="en-US" sz="1400" dirty="0" smtClean="0"/>
          </a:p>
          <a:p>
            <a:pPr algn="just">
              <a:buNone/>
            </a:pPr>
            <a:r>
              <a:rPr lang="en-US" sz="1400" dirty="0" smtClean="0"/>
              <a:t>	In </a:t>
            </a:r>
            <a:r>
              <a:rPr lang="en-US" sz="1400" dirty="0" err="1" smtClean="0"/>
              <a:t>Koyra</a:t>
            </a:r>
            <a:r>
              <a:rPr lang="en-US" sz="1400" dirty="0" smtClean="0"/>
              <a:t> </a:t>
            </a:r>
            <a:r>
              <a:rPr lang="en-US" sz="1400" dirty="0" err="1" smtClean="0"/>
              <a:t>Upazila</a:t>
            </a:r>
            <a:r>
              <a:rPr lang="en-US" sz="1400" dirty="0" smtClean="0"/>
              <a:t>, 50 families including homeless and widows were provided with </a:t>
            </a:r>
            <a:r>
              <a:rPr lang="en-US" sz="1400" dirty="0" err="1" smtClean="0"/>
              <a:t>pucca</a:t>
            </a:r>
            <a:r>
              <a:rPr lang="en-US" sz="1400" dirty="0" smtClean="0"/>
              <a:t> houses in a 200 plots of land. </a:t>
            </a:r>
            <a:r>
              <a:rPr lang="en-US" sz="1400" dirty="0" err="1" smtClean="0"/>
              <a:t>Upazila</a:t>
            </a:r>
            <a:r>
              <a:rPr lang="en-US" sz="1400" dirty="0" smtClean="0"/>
              <a:t> Social Service Officer </a:t>
            </a:r>
            <a:r>
              <a:rPr lang="en-US" sz="1400" dirty="0" err="1" smtClean="0"/>
              <a:t>Upazila</a:t>
            </a:r>
            <a:r>
              <a:rPr lang="en-US" sz="1400" dirty="0" smtClean="0"/>
              <a:t> Chairman, </a:t>
            </a:r>
            <a:r>
              <a:rPr lang="en-US" sz="1400" dirty="0" err="1" smtClean="0"/>
              <a:t>Upazila</a:t>
            </a:r>
            <a:r>
              <a:rPr lang="en-US" sz="1400" dirty="0" smtClean="0"/>
              <a:t> Project Implementation Officer and Union </a:t>
            </a:r>
            <a:r>
              <a:rPr lang="en-US" sz="1400" dirty="0" err="1" smtClean="0"/>
              <a:t>Parishad</a:t>
            </a:r>
            <a:r>
              <a:rPr lang="en-US" sz="1400" dirty="0" smtClean="0"/>
              <a:t> Chairman were present on the occasion.</a:t>
            </a:r>
            <a:endParaRPr lang="en-US" sz="1400" dirty="0"/>
          </a:p>
          <a:p>
            <a:pPr algn="just">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48</a:t>
            </a:fld>
            <a:endParaRPr lang="en-US" dirty="0"/>
          </a:p>
        </p:txBody>
      </p:sp>
      <p:pic>
        <p:nvPicPr>
          <p:cNvPr id="11" name="Picture 10" descr="C:\Users\hp 450\Desktop\FPP All picture december 20\picture feb-21\koyra bon-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2411413"/>
            <a:ext cx="2686049" cy="1847849"/>
          </a:xfrm>
          <a:prstGeom prst="rect">
            <a:avLst/>
          </a:prstGeom>
          <a:noFill/>
          <a:ln>
            <a:noFill/>
          </a:ln>
        </p:spPr>
      </p:pic>
      <p:pic>
        <p:nvPicPr>
          <p:cNvPr id="12" name="Picture 11" descr="C:\Users\hp 450\Desktop\FPP All picture december 20\picture feb-21\ZMgg.jpg"/>
          <p:cNvPicPr/>
          <p:nvPr/>
        </p:nvPicPr>
        <p:blipFill>
          <a:blip r:embed="rId3">
            <a:extLst>
              <a:ext uri="{28A0092B-C50C-407E-A947-70E740481C1C}">
                <a14:useLocalDpi xmlns:a14="http://schemas.microsoft.com/office/drawing/2010/main" val="0"/>
              </a:ext>
            </a:extLst>
          </a:blip>
          <a:srcRect/>
          <a:stretch>
            <a:fillRect/>
          </a:stretch>
        </p:blipFill>
        <p:spPr bwMode="auto">
          <a:xfrm>
            <a:off x="1150143" y="5987256"/>
            <a:ext cx="4600575" cy="2190750"/>
          </a:xfrm>
          <a:prstGeom prst="rect">
            <a:avLst/>
          </a:prstGeom>
          <a:noFill/>
          <a:ln>
            <a:noFill/>
          </a:ln>
        </p:spPr>
      </p:pic>
      <p:pic>
        <p:nvPicPr>
          <p:cNvPr id="13" name="Picture 12" descr="C:\Users\hp 450\Desktop\FPP All picture december 20\picture feb-21\koyra bon.jpg"/>
          <p:cNvPicPr/>
          <p:nvPr/>
        </p:nvPicPr>
        <p:blipFill>
          <a:blip r:embed="rId4" cstate="print">
            <a:lum bright="20000" contrast="30000"/>
            <a:extLst>
              <a:ext uri="{28A0092B-C50C-407E-A947-70E740481C1C}">
                <a14:useLocalDpi xmlns:a14="http://schemas.microsoft.com/office/drawing/2010/main" val="0"/>
              </a:ext>
            </a:extLst>
          </a:blip>
          <a:srcRect/>
          <a:stretch>
            <a:fillRect/>
          </a:stretch>
        </p:blipFill>
        <p:spPr bwMode="auto">
          <a:xfrm>
            <a:off x="3543300" y="2411412"/>
            <a:ext cx="2638424" cy="1847850"/>
          </a:xfrm>
          <a:prstGeom prst="rect">
            <a:avLst/>
          </a:prstGeom>
          <a:noFill/>
          <a:ln>
            <a:noFill/>
          </a:ln>
        </p:spPr>
      </p:pic>
    </p:spTree>
    <p:extLst>
      <p:ext uri="{BB962C8B-B14F-4D97-AF65-F5344CB8AC3E}">
        <p14:creationId xmlns:p14="http://schemas.microsoft.com/office/powerpoint/2010/main" val="1979302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March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49</a:t>
            </a:fld>
            <a:endParaRPr lang="en-US" dirty="0"/>
          </a:p>
        </p:txBody>
      </p:sp>
    </p:spTree>
    <p:extLst>
      <p:ext uri="{BB962C8B-B14F-4D97-AF65-F5344CB8AC3E}">
        <p14:creationId xmlns:p14="http://schemas.microsoft.com/office/powerpoint/2010/main" val="1345696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952500"/>
            <a:ext cx="5915025" cy="8572500"/>
          </a:xfrm>
        </p:spPr>
        <p:txBody>
          <a:bodyPr>
            <a:noAutofit/>
          </a:bodyPr>
          <a:lstStyle/>
          <a:p>
            <a:pPr marL="0" indent="0" algn="just">
              <a:buNone/>
            </a:pPr>
            <a:r>
              <a:rPr lang="en-US" sz="1000" dirty="0"/>
              <a:t>This year Forest People </a:t>
            </a:r>
            <a:r>
              <a:rPr lang="en-US" sz="1000" dirty="0" err="1"/>
              <a:t>Programme</a:t>
            </a:r>
            <a:r>
              <a:rPr lang="en-US" sz="1000" dirty="0"/>
              <a:t> (FPP) has renewed the partnership with UO. UO has become able to maintain the active collaboration with </a:t>
            </a:r>
            <a:r>
              <a:rPr lang="en-US" sz="1000" dirty="0" err="1"/>
              <a:t>organisations</a:t>
            </a:r>
            <a:r>
              <a:rPr lang="en-US" sz="1000" dirty="0"/>
              <a:t> such as International Union for Conservation of Nature (IUCN), International Partnership of the </a:t>
            </a:r>
            <a:r>
              <a:rPr lang="en-US" sz="1000" dirty="0" err="1"/>
              <a:t>Satoyama</a:t>
            </a:r>
            <a:r>
              <a:rPr lang="en-US" sz="1000" dirty="0"/>
              <a:t> Initiative (IPSI), United Nations University Institute for the Advanced Study of Sustainability (UNU-IAS). It has also become a member of coordinating committee in Asia-Pacific Regional Centers of Expertise (AP-RCE) on Education and Sustainable Development. The RCE </a:t>
            </a:r>
            <a:r>
              <a:rPr lang="en-US" sz="1000" dirty="0" smtClean="0"/>
              <a:t>Sundarbans, hosted by UO, </a:t>
            </a:r>
            <a:r>
              <a:rPr lang="en-US" sz="1000" dirty="0"/>
              <a:t>brings together leading universities and research </a:t>
            </a:r>
            <a:r>
              <a:rPr lang="en-US" sz="1000" dirty="0" err="1"/>
              <a:t>organisations</a:t>
            </a:r>
            <a:r>
              <a:rPr lang="en-US" sz="1000" dirty="0"/>
              <a:t> of Bangladesh to work with communities in the Sundarbans ecological critical area (ECA) through the multiple evidence base (MEB) as an approach that proposes parallels whereby indigenous and local as well as scientific knowledge systems are viewed to generate new insights and innovations through complementarities. </a:t>
            </a:r>
            <a:r>
              <a:rPr lang="en-US" sz="1000" dirty="0" smtClean="0"/>
              <a:t>The RCE Sundarbans  has </a:t>
            </a:r>
            <a:r>
              <a:rPr lang="en-US" sz="1000" dirty="0"/>
              <a:t>received RCE Recognition Award 2020 for acknowledged flagship project titled “Intergenerational Transfer of Traditional Knowledge and Customary Sustainable Practices by Regional Centre of Expertise on Education for Sustainable Development (RCE). </a:t>
            </a:r>
            <a:r>
              <a:rPr lang="en-US" sz="1000" dirty="0" smtClean="0"/>
              <a:t> It also participated number of international and national webinar throughout the year. </a:t>
            </a:r>
          </a:p>
          <a:p>
            <a:pPr marL="0" indent="0" algn="just">
              <a:buNone/>
            </a:pPr>
            <a:r>
              <a:rPr lang="en-US" sz="1000" dirty="0" smtClean="0"/>
              <a:t>UO </a:t>
            </a:r>
            <a:r>
              <a:rPr lang="en-US" sz="1000" dirty="0"/>
              <a:t>keeps working to publish a book series which consists of five volumes. The volumes will be on “New Theory and Evidence on Development : The Case of Bangladesh”, “Fiscal and Monetary Policies in Developing Countries: State, Citizenship and Transformation”, “Public Good and Public society: An Exploration in to Social Policies in Bangladesh”, “Transition and Transformation: In Quest of Expansion of Productive Capacity through Capital, </a:t>
            </a:r>
            <a:r>
              <a:rPr lang="en-US" sz="1000" dirty="0" err="1"/>
              <a:t>Labour</a:t>
            </a:r>
            <a:r>
              <a:rPr lang="en-US" sz="1000" dirty="0"/>
              <a:t> and Technology in Bangladesh”, “Wellbeing of Nature: An Examination into Natural Resource, Biodiversity and Climate Change in Bangladesh” and “Agrarian Transition: Land Transactions and Accumulation in Bangladesh”.</a:t>
            </a:r>
          </a:p>
          <a:p>
            <a:pPr marL="0" indent="0" algn="just">
              <a:buNone/>
            </a:pPr>
            <a:r>
              <a:rPr lang="en-US" sz="1000" dirty="0"/>
              <a:t>This year UO has been working to publish another four books. The first one, “Numbers and Narratives in Bangladesh’s Economic </a:t>
            </a:r>
            <a:r>
              <a:rPr lang="en-US" sz="1000" dirty="0" err="1" smtClean="0"/>
              <a:t>Devolopment</a:t>
            </a:r>
            <a:r>
              <a:rPr lang="en-US" sz="1000" dirty="0" smtClean="0"/>
              <a:t>” has been </a:t>
            </a:r>
            <a:r>
              <a:rPr lang="en-US" sz="1000" dirty="0"/>
              <a:t>published by Palgrave </a:t>
            </a:r>
            <a:r>
              <a:rPr lang="en-US" sz="1000" dirty="0" err="1" smtClean="0"/>
              <a:t>macmillan</a:t>
            </a:r>
            <a:r>
              <a:rPr lang="en-US" sz="1000" dirty="0" smtClean="0"/>
              <a:t>, addressing </a:t>
            </a:r>
            <a:r>
              <a:rPr lang="en-US" sz="1000" dirty="0"/>
              <a:t>the numbers and narratives that help analyze the necessary and sufficient conditions of the development of Bangladesh’s economy. The second </a:t>
            </a:r>
            <a:r>
              <a:rPr lang="en-US" sz="1000" dirty="0" smtClean="0"/>
              <a:t>one, </a:t>
            </a:r>
            <a:r>
              <a:rPr lang="en-US" sz="1000" dirty="0"/>
              <a:t>The Sundarbans: Traditional Knowledge, Customary Sustainable Use and Community Based Innovation, makes an investigation into the traditional and customary knowledge, rules and beliefs practiced by the Traditional Resource Users (TRUs) that are congenial for the conservation of the natural resources of the Sundarbans. It attempts to contemplate the traditional practices of TRUs of the Sundarbans of Bangladesh part and identifies the contributions of traditional practices in the sustainable usage of natural resources. The </a:t>
            </a:r>
            <a:r>
              <a:rPr lang="en-US" sz="1000" dirty="0" smtClean="0"/>
              <a:t>third </a:t>
            </a:r>
            <a:r>
              <a:rPr lang="en-US" sz="1000" dirty="0"/>
              <a:t>one in Bengali, “</a:t>
            </a:r>
            <a:r>
              <a:rPr lang="en-US" sz="1000" dirty="0" err="1"/>
              <a:t>Bangladesher</a:t>
            </a:r>
            <a:r>
              <a:rPr lang="en-US" sz="1000" dirty="0"/>
              <a:t> </a:t>
            </a:r>
            <a:r>
              <a:rPr lang="en-US" sz="1000" dirty="0" err="1"/>
              <a:t>Ponchash</a:t>
            </a:r>
            <a:r>
              <a:rPr lang="en-US" sz="1000" dirty="0"/>
              <a:t> </a:t>
            </a:r>
            <a:r>
              <a:rPr lang="en-US" sz="1000" dirty="0" err="1"/>
              <a:t>Bochorer</a:t>
            </a:r>
            <a:r>
              <a:rPr lang="en-US" sz="1000" dirty="0"/>
              <a:t> </a:t>
            </a:r>
            <a:r>
              <a:rPr lang="en-US" sz="1000" dirty="0" err="1"/>
              <a:t>Rajnoitik</a:t>
            </a:r>
            <a:r>
              <a:rPr lang="en-US" sz="1000" dirty="0"/>
              <a:t> </a:t>
            </a:r>
            <a:r>
              <a:rPr lang="en-US" sz="1000" dirty="0" err="1"/>
              <a:t>Orthoniti</a:t>
            </a:r>
            <a:r>
              <a:rPr lang="en-US" sz="1000" dirty="0"/>
              <a:t>” (From Independence to COVID-19 The Political Economy of Fifty Years of Bangladesh) have got published by </a:t>
            </a:r>
            <a:r>
              <a:rPr lang="en-US" sz="1000" dirty="0" err="1"/>
              <a:t>Prothoma</a:t>
            </a:r>
            <a:r>
              <a:rPr lang="en-US" sz="1000" dirty="0"/>
              <a:t> </a:t>
            </a:r>
            <a:r>
              <a:rPr lang="en-US" sz="1000" dirty="0" err="1"/>
              <a:t>Prokashon</a:t>
            </a:r>
            <a:r>
              <a:rPr lang="en-US" sz="1000" dirty="0"/>
              <a:t> which is an extended version of the “Political Settlement and Economic Outcome” published last year and includes a new chapter regarding COVID-19 and provides recovery path of the economy from the ongoing pandemic based on new principles. The fourth one, “The COVID-19 and Bangladesh: Response, Rights &amp; Resilience” is a publication </a:t>
            </a:r>
            <a:r>
              <a:rPr lang="en-US" sz="1000" dirty="0" err="1"/>
              <a:t>conceptualised</a:t>
            </a:r>
            <a:r>
              <a:rPr lang="en-US" sz="1000" dirty="0"/>
              <a:t> by the Humanitarian and Development Research Initiative (HADRI), Western Sydney University, Australia, and the </a:t>
            </a:r>
            <a:r>
              <a:rPr lang="en-US" sz="1000" dirty="0" err="1"/>
              <a:t>Unnayan</a:t>
            </a:r>
            <a:r>
              <a:rPr lang="en-US" sz="1000" dirty="0"/>
              <a:t> </a:t>
            </a:r>
            <a:r>
              <a:rPr lang="en-US" sz="1000" dirty="0" err="1"/>
              <a:t>Onneshan</a:t>
            </a:r>
            <a:r>
              <a:rPr lang="en-US" sz="1000" dirty="0"/>
              <a:t>, Bangladesh and </a:t>
            </a:r>
            <a:r>
              <a:rPr lang="en-US" sz="1000" dirty="0" smtClean="0"/>
              <a:t>has been </a:t>
            </a:r>
            <a:r>
              <a:rPr lang="en-US" sz="1000" dirty="0"/>
              <a:t>published by the University Press Limited </a:t>
            </a:r>
            <a:r>
              <a:rPr lang="en-US" sz="1000" dirty="0" smtClean="0"/>
              <a:t>Bangladesh. </a:t>
            </a:r>
            <a:r>
              <a:rPr lang="en-US" sz="1000" dirty="0"/>
              <a:t>This one </a:t>
            </a:r>
            <a:r>
              <a:rPr lang="en-US" sz="1000" dirty="0" err="1"/>
              <a:t>endeavours</a:t>
            </a:r>
            <a:r>
              <a:rPr lang="en-US" sz="1000" dirty="0"/>
              <a:t> to provide an insight into the diversity of Bangladesh’s experience of the COVID-19 pandemic, specifically how different populations within Bangladesh have had to adapt to the public health crisis since the pandemic. </a:t>
            </a:r>
          </a:p>
          <a:p>
            <a:pPr marL="0" indent="0" algn="just">
              <a:buNone/>
            </a:pPr>
            <a:r>
              <a:rPr lang="en-US" sz="1000" dirty="0"/>
              <a:t>I would like to reiterate my gratitude to all of our members and partners, who have been </a:t>
            </a:r>
            <a:r>
              <a:rPr lang="en-US" sz="1000" dirty="0" err="1"/>
              <a:t>comrading</a:t>
            </a:r>
            <a:r>
              <a:rPr lang="en-US" sz="1000" dirty="0"/>
              <a:t> with us throughout our journey with their incessant dynamism along with devotion in a full rhythm. The success of 2020-21 has made us incumbent with more responsibilities to work hard and make innovative research work to put a resilient sign of multi-faceted dedication in the upcoming year. Moreover, we will try our best to amend the mistake and deficiencies which we could not do due to limitation of time and some unavoidable reasons. </a:t>
            </a:r>
          </a:p>
          <a:p>
            <a:pPr marL="0" indent="0" algn="just">
              <a:buNone/>
            </a:pPr>
            <a:r>
              <a:rPr lang="en-US" sz="1000" dirty="0"/>
              <a:t>I believe and hope that the upcoming year brings plenty of possibilities and innovations through relentless efforts. A strong rendezvous of dynamic issues will be made on a strong foundation of research field. I also hope UO will be more resilient in 2021-22 and contribute more in its respective research wings to make fruitful outcome, especially in the context of wavering economy of Bangladesh. Your continuous support and camaraderie is our strength which is worth appreciating once again. </a:t>
            </a:r>
          </a:p>
          <a:p>
            <a:pPr marL="0" indent="0" algn="just">
              <a:buNone/>
            </a:pPr>
            <a:endParaRPr lang="en-US" sz="1000" dirty="0"/>
          </a:p>
          <a:p>
            <a:pPr marL="0" indent="0" algn="just">
              <a:buNone/>
            </a:pPr>
            <a:r>
              <a:rPr lang="en-US" sz="1000" b="1" dirty="0" err="1" smtClean="0"/>
              <a:t>Rashed</a:t>
            </a:r>
            <a:r>
              <a:rPr lang="en-US" sz="1000" b="1" dirty="0" smtClean="0"/>
              <a:t> Al Mahmud </a:t>
            </a:r>
            <a:r>
              <a:rPr lang="en-US" sz="1000" b="1" dirty="0" err="1" smtClean="0"/>
              <a:t>Titumir</a:t>
            </a:r>
            <a:endParaRPr lang="en-US" sz="1000" b="1" dirty="0" smtClean="0"/>
          </a:p>
          <a:p>
            <a:pPr marL="0" indent="0" algn="just">
              <a:buNone/>
            </a:pPr>
            <a:endParaRPr lang="en-US" sz="1000" dirty="0"/>
          </a:p>
          <a:p>
            <a:pPr marL="0" indent="0" algn="just">
              <a:buNone/>
            </a:pPr>
            <a:endParaRPr lang="en-US" sz="1000" i="1" dirty="0"/>
          </a:p>
          <a:p>
            <a:pPr marL="0" indent="0" algn="just">
              <a:buNone/>
            </a:pPr>
            <a:endParaRPr lang="en-US" sz="1000" dirty="0" smtClean="0"/>
          </a:p>
          <a:p>
            <a:pPr marL="0" indent="0" algn="just">
              <a:buNone/>
            </a:pPr>
            <a:r>
              <a:rPr lang="en-US" sz="1000" dirty="0"/>
              <a:t> </a:t>
            </a:r>
          </a:p>
          <a:p>
            <a:pPr marL="0" indent="0" algn="just">
              <a:buNone/>
            </a:pPr>
            <a:r>
              <a:rPr lang="en-US" sz="1000" dirty="0"/>
              <a:t> </a:t>
            </a:r>
            <a:endParaRPr lang="en-US" sz="1000" dirty="0" smtClean="0"/>
          </a:p>
          <a:p>
            <a:pPr marL="0" indent="0" algn="just">
              <a:buNone/>
            </a:pPr>
            <a:endParaRPr lang="en-US" sz="10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5</a:t>
            </a:fld>
            <a:endParaRPr lang="en-US" dirty="0"/>
          </a:p>
        </p:txBody>
      </p:sp>
    </p:spTree>
    <p:extLst>
      <p:ext uri="{BB962C8B-B14F-4D97-AF65-F5344CB8AC3E}">
        <p14:creationId xmlns:p14="http://schemas.microsoft.com/office/powerpoint/2010/main" val="8009462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a:bodyPr>
          <a:lstStyle/>
          <a:p>
            <a:pPr algn="ctr">
              <a:buNone/>
            </a:pPr>
            <a:r>
              <a:rPr lang="en-US" sz="2800" b="1" dirty="0" smtClean="0">
                <a:solidFill>
                  <a:schemeClr val="accent6">
                    <a:lumMod val="75000"/>
                  </a:schemeClr>
                </a:solidFill>
              </a:rPr>
              <a:t>Research and Op-ed </a:t>
            </a:r>
          </a:p>
          <a:p>
            <a:pPr>
              <a:buNone/>
            </a:pPr>
            <a:r>
              <a:rPr lang="as-IN" sz="1200" dirty="0"/>
              <a:t>বন্যেরা বনে সুন্দর </a:t>
            </a:r>
            <a:r>
              <a:rPr lang="as-IN" sz="1200" dirty="0" smtClean="0"/>
              <a:t>নেই</a:t>
            </a:r>
            <a:r>
              <a:rPr lang="en-US" sz="1200" dirty="0" smtClean="0"/>
              <a:t> ( Wild are not well in the woods) </a:t>
            </a:r>
          </a:p>
          <a:p>
            <a:pPr algn="just">
              <a:buNone/>
            </a:pPr>
            <a:r>
              <a:rPr lang="en-US" sz="1200" dirty="0">
                <a:hlinkClick r:id="rId2"/>
              </a:rPr>
              <a:t>https://www.prothomalo.com/bangladesh/environment/%E0%A6%AC%E0%A6%A8%E0%A7%8D%E0%A6%AF%E0%A7%87%E0%A6%B0%E0%A6%BE-%E0%A6%AC%E0%A6%A8%E0%A7%87-%E0%A6%B8%E0%A7%81%E0%A6%A8%E0%A7%8D%E0%A6%A6%E0%A6%B0-%</a:t>
            </a:r>
            <a:r>
              <a:rPr lang="en-US" sz="1200" dirty="0" smtClean="0">
                <a:hlinkClick r:id="rId2"/>
              </a:rPr>
              <a:t>E0%A6%A8%E0%A7%87%E0%A6%87</a:t>
            </a:r>
            <a:r>
              <a:rPr lang="en-US" sz="1200" dirty="0" smtClean="0"/>
              <a:t>?</a:t>
            </a:r>
          </a:p>
          <a:p>
            <a:pPr>
              <a:buNone/>
            </a:pPr>
            <a:r>
              <a:rPr lang="as-IN" sz="1200" dirty="0"/>
              <a:t>অর্থনীতি পুনরুদ্ধারে দরকার নদীর মতো </a:t>
            </a:r>
            <a:r>
              <a:rPr lang="as-IN" sz="1200" dirty="0" smtClean="0"/>
              <a:t>নেটওয়ার্ক</a:t>
            </a:r>
            <a:r>
              <a:rPr lang="en-US" sz="1200" dirty="0"/>
              <a:t>  (A river-like </a:t>
            </a:r>
            <a:r>
              <a:rPr lang="en-US" sz="1200" dirty="0" smtClean="0"/>
              <a:t>investment network </a:t>
            </a:r>
            <a:r>
              <a:rPr lang="en-US" sz="1200" dirty="0"/>
              <a:t>is needed </a:t>
            </a:r>
            <a:r>
              <a:rPr lang="en-US" sz="1200" dirty="0" smtClean="0"/>
              <a:t>for economic recovery) </a:t>
            </a:r>
          </a:p>
          <a:p>
            <a:pPr>
              <a:buNone/>
            </a:pPr>
            <a:r>
              <a:rPr lang="en-US" sz="1200" dirty="0"/>
              <a:t>https://www.prothomalo.com/opinion/column/%E0%A6%85%E0%A6%B0%E0%A7%8D%E0%A6%A5%E0%A6%A8%E0%A7%80%E0%A6%A4%E0%A6%BF-%E0%A6%AA%E0%A7%81%E0%A6%A8%E0%A6%B0%E0%A7%81%E0%A6%A6%E0%A7%8D%E0%A6%A7%E0%A6%BE%E0%A6%B0%E0%A7%87-%E0%A6%A6%E0%A6%B0%E0%A6%95%E0%A6%BE%E0%A6%B0-%E0%A6%A8%E0%A6%A6%E0%A7%80%E0%A6%B0-%E0%A6%AE%E0%A6%A4%E0%A7%8B-%</a:t>
            </a:r>
            <a:r>
              <a:rPr lang="en-US" sz="1200" dirty="0" smtClean="0"/>
              <a:t>E0%A6%A8%E0%A7%87%E0%A6%9F%E0%A6%93%E0%A7%9F%E0%A6%BE%E0%A6%B0%E0%A7%8D%E0%A6%95? </a:t>
            </a:r>
          </a:p>
          <a:p>
            <a:pPr>
              <a:buNone/>
            </a:pPr>
            <a:r>
              <a:rPr lang="as-IN" sz="1200" dirty="0"/>
              <a:t>জীবন বাঁচাতে বন সংরক্ষণ ও </a:t>
            </a:r>
            <a:r>
              <a:rPr lang="as-IN" sz="1200" dirty="0" smtClean="0"/>
              <a:t>পুনরুদ্ধার</a:t>
            </a:r>
            <a:r>
              <a:rPr lang="en-US" sz="1200" dirty="0"/>
              <a:t> (Forest conservation and restoration to save </a:t>
            </a:r>
            <a:r>
              <a:rPr lang="en-US" sz="1200" dirty="0" smtClean="0"/>
              <a:t>lives) </a:t>
            </a:r>
          </a:p>
          <a:p>
            <a:pPr>
              <a:buNone/>
            </a:pPr>
            <a:r>
              <a:rPr lang="en-US" sz="1200" dirty="0"/>
              <a:t>https://www.prothomalo.com/bangladesh/%E0%A6%9C%E0%A7%80%E0%A6%AC%E0%A6%A8-%E0%A6%AC%E0%A6%BE%E0%A6%81%E0%A6%9A%E0%A6%BE%E0%A6%A4%E0%A7%87-%E0%A6%AC%E0%A6%A8-%E0%A6%B8%E0%A6%82%E0%A6%B0%E0%A6%95%E0%A7%8D%E0%A6%B7%E0%A6%A3-%E0%A6%93-%</a:t>
            </a:r>
            <a:r>
              <a:rPr lang="en-US" sz="1200" dirty="0" smtClean="0"/>
              <a:t>E0%A6%AA%E0%A7%81%E0%A6%A8%E0%A6%B0%E0%A7%81%E0%A6%A6%E0%A7%8D%E0%A6%A7%E0%A6%BE%E0%A6%B0?</a:t>
            </a:r>
          </a:p>
          <a:p>
            <a:pPr>
              <a:buNone/>
            </a:pPr>
            <a:r>
              <a:rPr lang="as-IN" sz="1200" dirty="0"/>
              <a:t>জলের জীবন ফুরালে মানুষের জীবন বাঁচে </a:t>
            </a:r>
            <a:r>
              <a:rPr lang="as-IN" sz="1200" dirty="0" smtClean="0"/>
              <a:t>কি</a:t>
            </a:r>
            <a:r>
              <a:rPr lang="en-US" sz="1200" dirty="0"/>
              <a:t> </a:t>
            </a:r>
            <a:r>
              <a:rPr lang="en-US" sz="1200" dirty="0" smtClean="0"/>
              <a:t>(Can </a:t>
            </a:r>
            <a:r>
              <a:rPr lang="en-US" sz="1200" dirty="0"/>
              <a:t>human </a:t>
            </a:r>
            <a:r>
              <a:rPr lang="en-US" sz="1200" dirty="0" smtClean="0"/>
              <a:t>beings survive </a:t>
            </a:r>
            <a:r>
              <a:rPr lang="en-US" sz="1200" dirty="0"/>
              <a:t>when the life of water is </a:t>
            </a:r>
            <a:r>
              <a:rPr lang="en-US" sz="1200" dirty="0" smtClean="0"/>
              <a:t>over) </a:t>
            </a:r>
          </a:p>
          <a:p>
            <a:pPr>
              <a:buNone/>
            </a:pPr>
            <a:r>
              <a:rPr lang="en-US" sz="1200" dirty="0"/>
              <a:t>https://www.prothomalo.com/bangladesh/%E0%A6%9C%E0%A6%B2%E0%A7%87%E0%A6%B0-%E0%A6%9C%E0%A7%80%E0%A6%AC%E0%A6%A8-%E0%A6%AB%E0%A7%81%E0%A6%B0%E0%A6%BE%E0%A6%B2%E0%A7%87-%E0%A6%AE%E0%A6%BE%E0%A6%A8%E0%A7%81%E0%A6%B7%E0%A7%87%E0%A6%B0-%E0%A6%9C%E0%A7%80%E0%A6%AC%E0%A6%A8-%E0%A6%AC%E0%A6%BE%E0%A6%81%E0%A6%9A%E0%A7%87-%</a:t>
            </a:r>
            <a:r>
              <a:rPr lang="en-US" sz="1200" dirty="0" smtClean="0"/>
              <a:t>E0%A6%95%E0%A6%BF?</a:t>
            </a:r>
          </a:p>
          <a:p>
            <a:pPr>
              <a:buNone/>
            </a:pPr>
            <a:r>
              <a:rPr lang="as-IN" sz="1200" dirty="0"/>
              <a:t>নব্বইয়ের দশকে ব্যক্তি খাতের বিকাশ ও রাষ্ট্রের </a:t>
            </a:r>
            <a:r>
              <a:rPr lang="as-IN" sz="1200" dirty="0" smtClean="0"/>
              <a:t>সক্রিয়তা</a:t>
            </a:r>
            <a:r>
              <a:rPr lang="en-US" sz="1200" dirty="0"/>
              <a:t> (The development of the private sector and the </a:t>
            </a:r>
            <a:r>
              <a:rPr lang="en-US" sz="1200" dirty="0" smtClean="0"/>
              <a:t>active state </a:t>
            </a:r>
            <a:r>
              <a:rPr lang="en-US" sz="1200" dirty="0"/>
              <a:t>in the </a:t>
            </a:r>
            <a:r>
              <a:rPr lang="en-US" sz="1200" dirty="0" smtClean="0"/>
              <a:t>nineties)</a:t>
            </a:r>
          </a:p>
          <a:p>
            <a:pPr>
              <a:buNone/>
            </a:pPr>
            <a:r>
              <a:rPr lang="en-US" sz="1200" dirty="0"/>
              <a:t>https://bonikbarta.net/home/news_description/259415/%E0%A6%A8%E0%A6%AC%E0%A7%8D%E0%A6%AC%E0%A6%87%E0%A7%9F%E0%A7%87%E0%A6%B0-%E0%A6%A6%E0%A6%B6%E0%A6%95%E0%A7%87-%E0%A6%AC%E0%A7%8D%E0%A6%AF%E0%A6%95%E0%A7%8D%E0%A6%A4%E0%A6%BF-%E0%A6%96%E0%A6%BE%E0%A6%A4%E0%A7%87%E0%A6%B0-%E0%A6%AC%E0%A6%BF%E0%A6%95%E0%A6%BE%E0%A6%B6-%E0%A6%93-%E0%A6%B0%E0%A6%BE%E0%A6%B7%E0%A7%8D%E0%A6%9F%E0%A7%8D%E0%A6%B0%E0%A7%87%E0%A6%B0-%</a:t>
            </a:r>
            <a:r>
              <a:rPr lang="en-US" sz="1200" dirty="0" smtClean="0"/>
              <a:t>E0%A6%B8%E0%A6%95%E0%A7%8D%E0%A6%B0%E0%A6%BF%E0%A7%9F%E0%A6%A4%E0%A6%BE?</a:t>
            </a:r>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50</a:t>
            </a:fld>
            <a:endParaRPr lang="en-US" dirty="0"/>
          </a:p>
        </p:txBody>
      </p:sp>
    </p:spTree>
    <p:extLst>
      <p:ext uri="{BB962C8B-B14F-4D97-AF65-F5344CB8AC3E}">
        <p14:creationId xmlns:p14="http://schemas.microsoft.com/office/powerpoint/2010/main" val="6840946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endParaRPr lang="en-US" sz="2800" b="1" dirty="0" smtClean="0">
              <a:solidFill>
                <a:schemeClr val="accent2">
                  <a:lumMod val="75000"/>
                </a:schemeClr>
              </a:solidFill>
            </a:endParaRPr>
          </a:p>
          <a:p>
            <a:pPr algn="ctr">
              <a:buNone/>
            </a:pPr>
            <a:r>
              <a:rPr lang="en-US" sz="2800" b="1" dirty="0" smtClean="0">
                <a:solidFill>
                  <a:schemeClr val="accent6">
                    <a:lumMod val="75000"/>
                  </a:schemeClr>
                </a:solidFill>
              </a:rPr>
              <a:t>Media Engagement </a:t>
            </a:r>
          </a:p>
          <a:p>
            <a:pPr>
              <a:buNone/>
            </a:pPr>
            <a:r>
              <a:rPr lang="en-US" sz="1400" dirty="0" smtClean="0"/>
              <a:t>Interview by Xinhua</a:t>
            </a:r>
            <a:r>
              <a:rPr lang="en-US" sz="1400" dirty="0"/>
              <a:t>: China shows employment vital to economic </a:t>
            </a:r>
            <a:r>
              <a:rPr lang="en-US" sz="1400" dirty="0" smtClean="0"/>
              <a:t>recovery</a:t>
            </a:r>
          </a:p>
          <a:p>
            <a:pPr>
              <a:buNone/>
            </a:pPr>
            <a:r>
              <a:rPr lang="en-US" sz="1400" dirty="0">
                <a:hlinkClick r:id="rId2"/>
              </a:rPr>
              <a:t>https://</a:t>
            </a:r>
            <a:r>
              <a:rPr lang="en-US" sz="1400" dirty="0" smtClean="0">
                <a:hlinkClick r:id="rId2"/>
              </a:rPr>
              <a:t>www.thestar.com.my/aseanplus/aseanplus-news/2021/03/15/china-shows-employment-vital-to-economic-recovery-expert-says</a:t>
            </a:r>
            <a:r>
              <a:rPr lang="en-US" sz="1400" dirty="0" smtClean="0"/>
              <a:t>?</a:t>
            </a:r>
          </a:p>
          <a:p>
            <a:pPr>
              <a:buNone/>
            </a:pPr>
            <a:endParaRPr lang="en-US" sz="1400" u="sng" dirty="0" smtClean="0"/>
          </a:p>
          <a:p>
            <a:pPr>
              <a:buNone/>
            </a:pPr>
            <a:r>
              <a:rPr lang="en-US" sz="1400" u="sng" dirty="0">
                <a:hlinkClick r:id="rId3"/>
              </a:rPr>
              <a:t>https://</a:t>
            </a:r>
            <a:r>
              <a:rPr lang="en-US" sz="1400" u="sng" dirty="0" smtClean="0">
                <a:hlinkClick r:id="rId3"/>
              </a:rPr>
              <a:t>www.youtube.com/watch?v=XWQgGlXeBpA</a:t>
            </a:r>
            <a:endParaRPr lang="en-US" sz="1400" u="sng" dirty="0" smtClean="0"/>
          </a:p>
          <a:p>
            <a:pPr>
              <a:buNone/>
            </a:pPr>
            <a:endParaRPr lang="en-US" sz="1400" u="sng" dirty="0"/>
          </a:p>
          <a:p>
            <a:pPr>
              <a:buNone/>
            </a:pPr>
            <a:endParaRPr lang="en-US" sz="1400" u="sng" dirty="0"/>
          </a:p>
          <a:p>
            <a:pPr>
              <a:buNone/>
            </a:pPr>
            <a:endParaRPr lang="en-US" sz="1400" u="sng" dirty="0" smtClean="0"/>
          </a:p>
          <a:p>
            <a:pPr>
              <a:buNone/>
            </a:pPr>
            <a:endParaRPr lang="en-US" sz="1400" u="sng" dirty="0" smtClean="0"/>
          </a:p>
          <a:p>
            <a:pPr>
              <a:buNone/>
            </a:pPr>
            <a:endParaRPr lang="en-US" sz="1400" u="sng" dirty="0" smtClean="0"/>
          </a:p>
          <a:p>
            <a:pPr>
              <a:buNone/>
            </a:pPr>
            <a:endParaRPr lang="en-US" sz="1400" u="sng" dirty="0"/>
          </a:p>
          <a:p>
            <a:pPr>
              <a:buNone/>
            </a:pPr>
            <a:endParaRPr lang="en-US" sz="1400" u="sng" dirty="0" smtClean="0"/>
          </a:p>
          <a:p>
            <a:pPr>
              <a:buNone/>
            </a:pPr>
            <a:endParaRPr lang="en-US" sz="1400" u="sng" dirty="0" smtClean="0"/>
          </a:p>
          <a:p>
            <a:pPr>
              <a:buNone/>
            </a:pPr>
            <a:endParaRPr lang="en-US" sz="1400" u="sng" dirty="0"/>
          </a:p>
          <a:p>
            <a:pPr>
              <a:buNone/>
            </a:pPr>
            <a:endParaRPr lang="en-US" sz="1400" u="sng" dirty="0"/>
          </a:p>
          <a:p>
            <a:pPr>
              <a:buNone/>
            </a:pPr>
            <a:r>
              <a:rPr lang="en-US" sz="1400" dirty="0">
                <a:hlinkClick r:id="rId4"/>
              </a:rPr>
              <a:t>https://</a:t>
            </a:r>
            <a:r>
              <a:rPr lang="en-US" sz="1400" dirty="0" smtClean="0">
                <a:hlinkClick r:id="rId4"/>
              </a:rPr>
              <a:t>www.youtube.com/watch?v=7YzdLNuZ67M</a:t>
            </a:r>
            <a:endParaRPr lang="en-US" sz="1400" dirty="0" smtClean="0"/>
          </a:p>
          <a:p>
            <a:pPr>
              <a:buNone/>
            </a:pPr>
            <a:endParaRPr lang="en-US" sz="1400" dirty="0" smtClean="0"/>
          </a:p>
          <a:p>
            <a:pPr>
              <a:buNone/>
            </a:pPr>
            <a:endParaRPr lang="en-US" sz="1400" dirty="0" smtClean="0"/>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51</a:t>
            </a:fld>
            <a:endParaRPr lang="en-US" dirty="0"/>
          </a:p>
        </p:txBody>
      </p:sp>
      <p:pic>
        <p:nvPicPr>
          <p:cNvPr id="2" name="Picture 1"/>
          <p:cNvPicPr>
            <a:picLocks noChangeAspect="1"/>
          </p:cNvPicPr>
          <p:nvPr/>
        </p:nvPicPr>
        <p:blipFill rotWithShape="1">
          <a:blip r:embed="rId5"/>
          <a:srcRect l="8110" t="24178" r="40229" b="30208"/>
          <a:stretch/>
        </p:blipFill>
        <p:spPr>
          <a:xfrm>
            <a:off x="703609" y="3144252"/>
            <a:ext cx="5008915" cy="248652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148" y="6472551"/>
            <a:ext cx="4780548" cy="2906046"/>
          </a:xfrm>
          <a:prstGeom prst="rect">
            <a:avLst/>
          </a:prstGeom>
        </p:spPr>
      </p:pic>
    </p:spTree>
    <p:extLst>
      <p:ext uri="{BB962C8B-B14F-4D97-AF65-F5344CB8AC3E}">
        <p14:creationId xmlns:p14="http://schemas.microsoft.com/office/powerpoint/2010/main" val="526133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smtClean="0"/>
              <a:t>Traditional resource users (TRUs) are catching fish using traditional net that does not kill small fish and larvae. Forest people are becoming more aware of the negative impact of using </a:t>
            </a:r>
            <a:r>
              <a:rPr lang="en-US" sz="1400" i="1" dirty="0" smtClean="0"/>
              <a:t>“current </a:t>
            </a:r>
            <a:r>
              <a:rPr lang="en-US" sz="1400" i="1" dirty="0" err="1" smtClean="0"/>
              <a:t>jal</a:t>
            </a:r>
            <a:r>
              <a:rPr lang="en-US" sz="1400" dirty="0" smtClean="0"/>
              <a:t>” that kills small fish. Recently the amount of shrimp harvesting from the  Sundarbans has increased.  The  conservation initiative taken by the cooperative members is yielding positive outcome in the area.  </a:t>
            </a:r>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r>
              <a:rPr lang="en-US" sz="1400" dirty="0" smtClean="0"/>
              <a:t>A TRU women is receiving weaving machine from the local government officials, which is a outcome of TRUs’ increased ability to claim social entitlements and negotiate with different stakeholders (Photo-left). </a:t>
            </a:r>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r>
              <a:rPr lang="en-US" sz="1400" dirty="0" smtClean="0"/>
              <a:t>The members of </a:t>
            </a:r>
            <a:r>
              <a:rPr lang="en-US" sz="1400" dirty="0" err="1" smtClean="0"/>
              <a:t>Harinagar</a:t>
            </a:r>
            <a:r>
              <a:rPr lang="en-US" sz="1400" dirty="0" smtClean="0"/>
              <a:t> Forest People Cooperative are discussing various issues such as </a:t>
            </a:r>
            <a:r>
              <a:rPr lang="en-US" sz="1400" i="1" dirty="0" err="1" smtClean="0"/>
              <a:t>golpata</a:t>
            </a:r>
            <a:r>
              <a:rPr lang="en-US" sz="1400" dirty="0" smtClean="0"/>
              <a:t> culture, honey and wax culture, fishing and socio-economic issues during the pandemic. This is a monthly gathering to exchange challenges, priorities, success and other relevant issues among the cooperative members (Photo-right). </a:t>
            </a:r>
            <a:endParaRPr lang="en-US" sz="1400" dirty="0"/>
          </a:p>
          <a:p>
            <a:pPr marL="0" indent="0" algn="just">
              <a:buNone/>
            </a:pPr>
            <a:endParaRPr lang="en-US" sz="1400" dirty="0" smtClean="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52</a:t>
            </a:fld>
            <a:endParaRPr lang="en-US" dirty="0"/>
          </a:p>
        </p:txBody>
      </p:sp>
      <p:pic>
        <p:nvPicPr>
          <p:cNvPr id="7" name="Picture 6" descr="C:\Users\hp 450\Desktop\screen shoot\picture of march-21\giKiK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175" y="2637238"/>
            <a:ext cx="2991853" cy="1678088"/>
          </a:xfrm>
          <a:prstGeom prst="rect">
            <a:avLst/>
          </a:prstGeom>
          <a:noFill/>
          <a:ln>
            <a:noFill/>
          </a:ln>
        </p:spPr>
      </p:pic>
      <p:pic>
        <p:nvPicPr>
          <p:cNvPr id="8" name="Picture 7" descr="C:\Users\hp 450\Desktop\screen shoot\picture of march-21\bm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3172" y="2637238"/>
            <a:ext cx="2730196" cy="1678088"/>
          </a:xfrm>
          <a:prstGeom prst="rect">
            <a:avLst/>
          </a:prstGeom>
          <a:noFill/>
          <a:ln>
            <a:noFill/>
          </a:ln>
        </p:spPr>
      </p:pic>
      <p:pic>
        <p:nvPicPr>
          <p:cNvPr id="9" name="Picture 8" descr="C:\Users\User\Desktop\june 21 Picture\bonojibi-3.png"/>
          <p:cNvPicPr/>
          <p:nvPr/>
        </p:nvPicPr>
        <p:blipFill>
          <a:blip r:embed="rId4">
            <a:extLst>
              <a:ext uri="{28A0092B-C50C-407E-A947-70E740481C1C}">
                <a14:useLocalDpi xmlns:a14="http://schemas.microsoft.com/office/drawing/2010/main" val="0"/>
              </a:ext>
            </a:extLst>
          </a:blip>
          <a:srcRect/>
          <a:stretch>
            <a:fillRect/>
          </a:stretch>
        </p:blipFill>
        <p:spPr bwMode="auto">
          <a:xfrm>
            <a:off x="638175" y="5712994"/>
            <a:ext cx="2859520" cy="1538037"/>
          </a:xfrm>
          <a:prstGeom prst="rect">
            <a:avLst/>
          </a:prstGeom>
          <a:noFill/>
          <a:ln>
            <a:noFill/>
          </a:ln>
        </p:spPr>
      </p:pic>
      <p:pic>
        <p:nvPicPr>
          <p:cNvPr id="10" name="Picture 9" descr="C:\Users\hp 450\Desktop\screen shoot\picture of march-21\bonojibi-2.jpg"/>
          <p:cNvPicPr/>
          <p:nvPr/>
        </p:nvPicPr>
        <p:blipFill>
          <a:blip r:embed="rId5">
            <a:extLst>
              <a:ext uri="{28A0092B-C50C-407E-A947-70E740481C1C}">
                <a14:useLocalDpi xmlns:a14="http://schemas.microsoft.com/office/drawing/2010/main" val="0"/>
              </a:ext>
            </a:extLst>
          </a:blip>
          <a:srcRect/>
          <a:stretch>
            <a:fillRect/>
          </a:stretch>
        </p:blipFill>
        <p:spPr bwMode="auto">
          <a:xfrm>
            <a:off x="3510840" y="5712993"/>
            <a:ext cx="2862528" cy="1538037"/>
          </a:xfrm>
          <a:prstGeom prst="rect">
            <a:avLst/>
          </a:prstGeom>
          <a:noFill/>
          <a:ln>
            <a:noFill/>
          </a:ln>
        </p:spPr>
      </p:pic>
    </p:spTree>
    <p:extLst>
      <p:ext uri="{BB962C8B-B14F-4D97-AF65-F5344CB8AC3E}">
        <p14:creationId xmlns:p14="http://schemas.microsoft.com/office/powerpoint/2010/main" val="6953492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April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53</a:t>
            </a:fld>
            <a:endParaRPr lang="en-US" dirty="0"/>
          </a:p>
        </p:txBody>
      </p:sp>
    </p:spTree>
    <p:extLst>
      <p:ext uri="{BB962C8B-B14F-4D97-AF65-F5344CB8AC3E}">
        <p14:creationId xmlns:p14="http://schemas.microsoft.com/office/powerpoint/2010/main" val="28358266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a:bodyPr>
          <a:lstStyle/>
          <a:p>
            <a:pPr algn="ctr">
              <a:buNone/>
            </a:pPr>
            <a:r>
              <a:rPr lang="en-US" sz="2800" b="1" dirty="0" smtClean="0">
                <a:solidFill>
                  <a:schemeClr val="accent6">
                    <a:lumMod val="75000"/>
                  </a:schemeClr>
                </a:solidFill>
              </a:rPr>
              <a:t>Research and Op-ed </a:t>
            </a:r>
          </a:p>
          <a:p>
            <a:pPr>
              <a:buNone/>
            </a:pPr>
            <a:r>
              <a:rPr lang="as-IN" sz="1200" dirty="0"/>
              <a:t>নগদ সহায়তাই কোভিডের অভিঘাত মোকাবিলার </a:t>
            </a:r>
            <a:r>
              <a:rPr lang="as-IN" sz="1200" dirty="0" smtClean="0"/>
              <a:t>পথ</a:t>
            </a:r>
            <a:r>
              <a:rPr lang="en-US" sz="1200" dirty="0"/>
              <a:t> (Cash assistance is the way to deal with </a:t>
            </a:r>
            <a:r>
              <a:rPr lang="en-US" sz="1200" dirty="0" smtClean="0"/>
              <a:t>COVID-19 shock)</a:t>
            </a:r>
          </a:p>
          <a:p>
            <a:pPr>
              <a:buNone/>
            </a:pPr>
            <a:r>
              <a:rPr lang="en-US" sz="1200" dirty="0"/>
              <a:t>https://www.prothomalo.com/opinion/column/%E0%A6%A8%E0%A6%97%E0%A6%A6-%E0%A6%B8%E0%A6%B9%E0%A6%BE%E0%A7%9F%E0%A6%A4%E0%A6%BE%E0%A6%87-%E0%A6%95%E0%A7%8B%E0%A6%AD%E0%A6%BF%E0%A6%A1%E0%A7%87%E0%A6%B0-%E0%A6%85%E0%A6%AD%E0%A6%BF%E0%A6%98%E0%A6%BE%E0%A6%A4-%E0%A6%AE%E0%A7%8B%E0%A6%95%E0%A6%BE%E0%A6%AC%E0%A6%BF%E0%A6%B2%E0%A6%BE%E0%A6%B0-%</a:t>
            </a:r>
            <a:r>
              <a:rPr lang="en-US" sz="1200" dirty="0" smtClean="0"/>
              <a:t>E0%A6%AA%E0%A6%A5-2?</a:t>
            </a:r>
          </a:p>
          <a:p>
            <a:pPr>
              <a:buNone/>
            </a:pPr>
            <a:r>
              <a:rPr lang="as-IN" sz="1200" dirty="0"/>
              <a:t>টিকা পাওয়ার সব পথই খোলা রাখতে </a:t>
            </a:r>
            <a:r>
              <a:rPr lang="as-IN" sz="1200" dirty="0" smtClean="0"/>
              <a:t>হবে</a:t>
            </a:r>
            <a:r>
              <a:rPr lang="en-US" sz="1200" dirty="0"/>
              <a:t> (All avenues for vaccination must be kept </a:t>
            </a:r>
            <a:r>
              <a:rPr lang="en-US" sz="1200" dirty="0" smtClean="0"/>
              <a:t>open)</a:t>
            </a:r>
          </a:p>
          <a:p>
            <a:pPr>
              <a:buNone/>
            </a:pPr>
            <a:r>
              <a:rPr lang="en-US" sz="1200" dirty="0"/>
              <a:t>https://www.prothomalo.com/opinion/column/%E0%A6%9F%E0%A6%BF%E0%A6%95%E0%A6%BE-%E0%A6%AA%E0%A6%BE%E0%A6%93%E0%A7%9F%E0%A6%BE%E0%A6%B0-%E0%A6%B8%E0%A6%AC-%E0%A6%AA%E0%A6%A5%E0%A6%87-%E0%A6%96%E0%A7%87%E0%A6%BE%E0%A6%B2%E0%A6%BE-%E0%A6%B0%E0%A6%BE%E0%A6%96%E0%A6%A4%E0%A7%87-%</a:t>
            </a:r>
            <a:r>
              <a:rPr lang="en-US" sz="1200" dirty="0" smtClean="0"/>
              <a:t>E0%A6%B9%E0%A6%AC%E0%A7%87?</a:t>
            </a:r>
          </a:p>
          <a:p>
            <a:pPr>
              <a:buNone/>
            </a:pPr>
            <a:r>
              <a:rPr lang="as-IN" sz="1200" dirty="0"/>
              <a:t>জীবাশ্ম জ্বালানির ফাঁদ থেকে বেরোতে </a:t>
            </a:r>
            <a:r>
              <a:rPr lang="as-IN" sz="1200" dirty="0" smtClean="0"/>
              <a:t>হবে</a:t>
            </a:r>
            <a:r>
              <a:rPr lang="en-US" sz="1200" dirty="0"/>
              <a:t> </a:t>
            </a:r>
            <a:r>
              <a:rPr lang="en-US" sz="1200" dirty="0" smtClean="0"/>
              <a:t>(Need to get out of fossil fuels) </a:t>
            </a:r>
          </a:p>
          <a:p>
            <a:pPr>
              <a:buNone/>
            </a:pPr>
            <a:r>
              <a:rPr lang="en-US" sz="1200" dirty="0"/>
              <a:t>https://www.prothomalo.com/bangladesh/%E0%A6%9C%E0%A7%80%E0%A6%AC%E0%A6%BE%E0%A6%B6%E0%A7%8D%E0%A6%AE-%E0%A6%9C%E0%A7%8D%E0%A6%AC%E0%A6%BE%E0%A6%B2%E0%A6%BE%E0%A6%A8%E0%A6%BF%E0%A6%B0-%E0%A6%AB%E0%A6%BE%E0%A6%81%E0%A6%A6-%E0%A6%A5%E0%A7%87%E0%A6%95%E0%A7%87-%E0%A6%AC%E0%A7%87%E0%A6%B0%E0%A7%8B%E0%A6%A4%E0%A7%87-%</a:t>
            </a:r>
            <a:r>
              <a:rPr lang="en-US" sz="1200" dirty="0" smtClean="0"/>
              <a:t>E0%A6%B9%E0%A6%AC%E0%A7%87?</a:t>
            </a:r>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54</a:t>
            </a:fld>
            <a:endParaRPr lang="en-US" dirty="0"/>
          </a:p>
        </p:txBody>
      </p:sp>
      <p:pic>
        <p:nvPicPr>
          <p:cNvPr id="2" name="Picture 1"/>
          <p:cNvPicPr>
            <a:picLocks noChangeAspect="1"/>
          </p:cNvPicPr>
          <p:nvPr/>
        </p:nvPicPr>
        <p:blipFill rotWithShape="1">
          <a:blip r:embed="rId2"/>
          <a:srcRect l="14399" t="19353" r="41215" b="9375"/>
          <a:stretch/>
        </p:blipFill>
        <p:spPr>
          <a:xfrm>
            <a:off x="1623625" y="5669333"/>
            <a:ext cx="3959028" cy="3574123"/>
          </a:xfrm>
          <a:prstGeom prst="rect">
            <a:avLst/>
          </a:prstGeom>
        </p:spPr>
      </p:pic>
    </p:spTree>
    <p:extLst>
      <p:ext uri="{BB962C8B-B14F-4D97-AF65-F5344CB8AC3E}">
        <p14:creationId xmlns:p14="http://schemas.microsoft.com/office/powerpoint/2010/main" val="12250931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r>
              <a:rPr lang="en-US" sz="2800" b="1" dirty="0" smtClean="0">
                <a:solidFill>
                  <a:schemeClr val="accent6">
                    <a:lumMod val="75000"/>
                  </a:schemeClr>
                </a:solidFill>
              </a:rPr>
              <a:t>Media Engagement </a:t>
            </a:r>
          </a:p>
          <a:p>
            <a:pPr>
              <a:buNone/>
            </a:pPr>
            <a:r>
              <a:rPr lang="en-US" sz="1400" dirty="0" smtClean="0"/>
              <a:t>Interview by </a:t>
            </a:r>
            <a:r>
              <a:rPr lang="en-US" sz="1400" dirty="0" err="1" smtClean="0"/>
              <a:t>Prothom</a:t>
            </a:r>
            <a:r>
              <a:rPr lang="en-US" sz="1400" dirty="0" smtClean="0"/>
              <a:t> </a:t>
            </a:r>
            <a:r>
              <a:rPr lang="en-US" sz="1400" dirty="0" err="1" smtClean="0"/>
              <a:t>alo</a:t>
            </a:r>
            <a:r>
              <a:rPr lang="en-US" sz="1400" dirty="0" smtClean="0"/>
              <a:t>: Although </a:t>
            </a:r>
            <a:r>
              <a:rPr lang="en-US" sz="1400" dirty="0"/>
              <a:t>the poor have increased, the cash assistance is 35 </a:t>
            </a:r>
            <a:r>
              <a:rPr lang="en-US" sz="1400" dirty="0" smtClean="0"/>
              <a:t>lakh</a:t>
            </a:r>
          </a:p>
          <a:p>
            <a:pPr>
              <a:buNone/>
            </a:pPr>
            <a:r>
              <a:rPr lang="en-US" sz="1400" dirty="0"/>
              <a:t>https://www.prothomalo.com/business/economics/%E0%A6%97%E0%A6%B0%E0%A6%BF%E0%A6%AC-%E0%A6%AC%E0%A6%BE%E0%A7%9C%E0%A6%B2%E0%A7%87%E0%A6%93-%E0%A6%A8%E0%A6%97%E0%A6%A6-%E0%A6%B8%E0%A6%B9%E0%A6%BE%E0%A7%9F%E0%A6%A4%E0%A6%BE-%E0%A7%A9%E0%A7%AB-%</a:t>
            </a:r>
            <a:r>
              <a:rPr lang="en-US" sz="1400" dirty="0" smtClean="0"/>
              <a:t>E0%A6%B2%E0%A6%BE%E0%A6%96%E0%A6%95%E0%A7%87%E0%A6%87?</a:t>
            </a:r>
          </a:p>
          <a:p>
            <a:pPr>
              <a:buNone/>
            </a:pPr>
            <a:r>
              <a:rPr lang="en-US" sz="1400" dirty="0" smtClean="0"/>
              <a:t>Interview by Bangladesh </a:t>
            </a:r>
            <a:r>
              <a:rPr lang="en-US" sz="1400" dirty="0" err="1" smtClean="0"/>
              <a:t>Protidin</a:t>
            </a:r>
            <a:r>
              <a:rPr lang="en-US" sz="1400" dirty="0"/>
              <a:t>: The wheel of the economy will turn when money reaches the hands of the </a:t>
            </a:r>
            <a:r>
              <a:rPr lang="en-US" sz="1400" dirty="0" smtClean="0"/>
              <a:t>people</a:t>
            </a:r>
          </a:p>
          <a:p>
            <a:pPr>
              <a:buNone/>
            </a:pPr>
            <a:r>
              <a:rPr lang="en-US" sz="1400" dirty="0">
                <a:hlinkClick r:id="rId2"/>
              </a:rPr>
              <a:t>https://</a:t>
            </a:r>
            <a:r>
              <a:rPr lang="en-US" sz="1400" dirty="0" smtClean="0">
                <a:hlinkClick r:id="rId2"/>
              </a:rPr>
              <a:t>www.bd-pratidin.com/first-page/2021/04/17/639824</a:t>
            </a:r>
            <a:r>
              <a:rPr lang="en-US" sz="1400" dirty="0" smtClean="0"/>
              <a:t>?</a:t>
            </a:r>
          </a:p>
          <a:p>
            <a:pPr>
              <a:buNone/>
            </a:pPr>
            <a:r>
              <a:rPr lang="en-US" sz="1400" dirty="0" smtClean="0"/>
              <a:t>Interview by Bangladesh </a:t>
            </a:r>
            <a:r>
              <a:rPr lang="en-US" sz="1400" dirty="0" err="1" smtClean="0"/>
              <a:t>Protidin</a:t>
            </a:r>
            <a:r>
              <a:rPr lang="en-US" sz="1400" dirty="0"/>
              <a:t>: Alternative measures must be used to resolve </a:t>
            </a:r>
            <a:r>
              <a:rPr lang="en-US" sz="1400" dirty="0" smtClean="0"/>
              <a:t>disputes</a:t>
            </a:r>
          </a:p>
          <a:p>
            <a:pPr>
              <a:buNone/>
            </a:pPr>
            <a:r>
              <a:rPr lang="en-US" sz="1400" dirty="0">
                <a:hlinkClick r:id="rId3"/>
              </a:rPr>
              <a:t>https://</a:t>
            </a:r>
            <a:r>
              <a:rPr lang="en-US" sz="1400" dirty="0" smtClean="0">
                <a:hlinkClick r:id="rId3"/>
              </a:rPr>
              <a:t>www.bd-pratidin.com/first-page/2021/05/19/650452</a:t>
            </a:r>
            <a:r>
              <a:rPr lang="en-US" sz="1400" dirty="0" smtClean="0"/>
              <a:t>?</a:t>
            </a:r>
          </a:p>
          <a:p>
            <a:pPr>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55</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196" y="5547119"/>
            <a:ext cx="4102404" cy="3375161"/>
          </a:xfrm>
          <a:prstGeom prst="rect">
            <a:avLst/>
          </a:prstGeom>
        </p:spPr>
      </p:pic>
    </p:spTree>
    <p:extLst>
      <p:ext uri="{BB962C8B-B14F-4D97-AF65-F5344CB8AC3E}">
        <p14:creationId xmlns:p14="http://schemas.microsoft.com/office/powerpoint/2010/main" val="32031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marL="0" indent="0" algn="ctr">
              <a:buNone/>
            </a:pPr>
            <a:r>
              <a:rPr lang="en-US" sz="2800" b="1" dirty="0" smtClean="0">
                <a:solidFill>
                  <a:schemeClr val="accent6">
                    <a:lumMod val="75000"/>
                  </a:schemeClr>
                </a:solidFill>
              </a:rPr>
              <a:t>Action Research </a:t>
            </a:r>
          </a:p>
          <a:p>
            <a:pPr marL="0" indent="0" algn="just">
              <a:lnSpc>
                <a:spcPct val="100000"/>
              </a:lnSpc>
              <a:spcBef>
                <a:spcPts val="0"/>
              </a:spcBef>
              <a:buNone/>
            </a:pPr>
            <a:r>
              <a:rPr lang="en-US" sz="1400" dirty="0" smtClean="0"/>
              <a:t>For collecting honey and wax, </a:t>
            </a:r>
            <a:r>
              <a:rPr lang="en-US" sz="1400" i="1" dirty="0" err="1" smtClean="0"/>
              <a:t>mowals</a:t>
            </a:r>
            <a:r>
              <a:rPr lang="en-US" sz="1400" i="1" dirty="0" smtClean="0"/>
              <a:t>  </a:t>
            </a:r>
            <a:r>
              <a:rPr lang="en-US" sz="1400" dirty="0" smtClean="0"/>
              <a:t>of the Sundarbans are going into the</a:t>
            </a:r>
          </a:p>
          <a:p>
            <a:pPr marL="0" indent="0" algn="just">
              <a:lnSpc>
                <a:spcPct val="100000"/>
              </a:lnSpc>
              <a:spcBef>
                <a:spcPts val="0"/>
              </a:spcBef>
              <a:buNone/>
            </a:pPr>
            <a:r>
              <a:rPr lang="en-US" sz="1400" dirty="0" smtClean="0"/>
              <a:t>forest through boat (Photo-left). They collect honey and wax from April to</a:t>
            </a:r>
          </a:p>
          <a:p>
            <a:pPr marL="0" indent="0" algn="just">
              <a:lnSpc>
                <a:spcPct val="100000"/>
              </a:lnSpc>
              <a:spcBef>
                <a:spcPts val="0"/>
              </a:spcBef>
              <a:buNone/>
            </a:pPr>
            <a:r>
              <a:rPr lang="en-US" sz="1400" dirty="0" smtClean="0"/>
              <a:t>June. They are making smoke on leaves of the forest trees using fire for collecting  honey. They follow certain traditional rule and practices that  are sustainable ways of resource collection. </a:t>
            </a:r>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a:p>
          <a:p>
            <a:pPr marL="0" indent="0" algn="just">
              <a:lnSpc>
                <a:spcPct val="100000"/>
              </a:lnSpc>
              <a:spcBef>
                <a:spcPts val="0"/>
              </a:spcBef>
              <a:buNone/>
            </a:pPr>
            <a:r>
              <a:rPr lang="en-US" sz="1400" dirty="0"/>
              <a:t>While collecting honey the </a:t>
            </a:r>
            <a:r>
              <a:rPr lang="en-US" sz="1400" dirty="0" err="1"/>
              <a:t>Mouals</a:t>
            </a:r>
            <a:r>
              <a:rPr lang="en-US" sz="1400" dirty="0"/>
              <a:t> ensure that only a certain portion which is about two-thirds of the beehive is cut for honey collection. Rest of the beehive is left behind on the branches for the bees to return and resume their work. To ensure that young bees are not killed during the collecting process, the collectors squeeze the hive with their hand and refrain from using metal tools and to chase of the bees, smoke is produced using dry leaves and it is ensured carefully that beehive is not put on fire. After one round of collection, the </a:t>
            </a:r>
            <a:r>
              <a:rPr lang="en-US" sz="1400" dirty="0" err="1"/>
              <a:t>Mouals</a:t>
            </a:r>
            <a:r>
              <a:rPr lang="en-US" sz="1400" dirty="0"/>
              <a:t> revisit the same colony only after a month depending on the size of the colony and the flowering condition of nearby vegetation to stall overexploitation.</a:t>
            </a:r>
          </a:p>
          <a:p>
            <a:pPr marL="0" indent="0" algn="just">
              <a:lnSpc>
                <a:spcPct val="100000"/>
              </a:lnSpc>
              <a:spcBef>
                <a:spcPts val="0"/>
              </a:spcBef>
              <a:buNone/>
            </a:pPr>
            <a:endParaRPr lang="en-US" sz="1400" i="1" dirty="0"/>
          </a:p>
          <a:p>
            <a:pPr marL="0" indent="0">
              <a:buNone/>
            </a:pPr>
            <a:r>
              <a:rPr lang="en-US" sz="1400" dirty="0" smtClean="0"/>
              <a:t/>
            </a:r>
            <a:br>
              <a:rPr lang="en-US" sz="1400" dirty="0" smtClean="0"/>
            </a:b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56</a:t>
            </a:fld>
            <a:endParaRPr lang="en-US" dirty="0"/>
          </a:p>
        </p:txBody>
      </p:sp>
      <p:pic>
        <p:nvPicPr>
          <p:cNvPr id="5" name="Picture 4" descr="G:\Desktop May-21\Picture may-21\honey collection (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67" y="2504892"/>
            <a:ext cx="3132722" cy="1601888"/>
          </a:xfrm>
          <a:prstGeom prst="rect">
            <a:avLst/>
          </a:prstGeom>
          <a:noFill/>
          <a:ln>
            <a:noFill/>
          </a:ln>
        </p:spPr>
      </p:pic>
      <p:pic>
        <p:nvPicPr>
          <p:cNvPr id="6" name="Picture 5" descr="G:\Desktop May-21\Picture may-21\honey collectio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542" y="2504892"/>
            <a:ext cx="2616618" cy="1601888"/>
          </a:xfrm>
          <a:prstGeom prst="rect">
            <a:avLst/>
          </a:prstGeom>
          <a:noFill/>
          <a:ln>
            <a:noFill/>
          </a:ln>
        </p:spPr>
      </p:pic>
      <p:pic>
        <p:nvPicPr>
          <p:cNvPr id="7" name="Picture 6" descr="G:\Desktop May-21\Picture may-21\honey.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98" y="6815208"/>
            <a:ext cx="3107791" cy="1652346"/>
          </a:xfrm>
          <a:prstGeom prst="rect">
            <a:avLst/>
          </a:prstGeom>
          <a:noFill/>
          <a:ln>
            <a:noFill/>
          </a:ln>
        </p:spPr>
      </p:pic>
      <p:pic>
        <p:nvPicPr>
          <p:cNvPr id="8" name="Picture 7" descr="G:\Desktop May-21\Picture may-21\honey collection (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3193" y="6815208"/>
            <a:ext cx="2642088" cy="1652346"/>
          </a:xfrm>
          <a:prstGeom prst="rect">
            <a:avLst/>
          </a:prstGeom>
          <a:noFill/>
          <a:ln>
            <a:noFill/>
          </a:ln>
        </p:spPr>
      </p:pic>
    </p:spTree>
    <p:extLst>
      <p:ext uri="{BB962C8B-B14F-4D97-AF65-F5344CB8AC3E}">
        <p14:creationId xmlns:p14="http://schemas.microsoft.com/office/powerpoint/2010/main" val="21177714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May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57</a:t>
            </a:fld>
            <a:endParaRPr lang="en-US" dirty="0"/>
          </a:p>
        </p:txBody>
      </p:sp>
    </p:spTree>
    <p:extLst>
      <p:ext uri="{BB962C8B-B14F-4D97-AF65-F5344CB8AC3E}">
        <p14:creationId xmlns:p14="http://schemas.microsoft.com/office/powerpoint/2010/main" val="14940573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a:bodyPr>
          <a:lstStyle/>
          <a:p>
            <a:pPr algn="ctr">
              <a:buNone/>
            </a:pPr>
            <a:r>
              <a:rPr lang="en-US" sz="2800" b="1" dirty="0" smtClean="0">
                <a:solidFill>
                  <a:schemeClr val="accent6">
                    <a:lumMod val="75000"/>
                  </a:schemeClr>
                </a:solidFill>
              </a:rPr>
              <a:t>Research and Op-ed </a:t>
            </a:r>
          </a:p>
          <a:p>
            <a:pPr>
              <a:buNone/>
            </a:pPr>
            <a:endParaRPr lang="en-US" sz="1400" dirty="0" smtClean="0"/>
          </a:p>
          <a:p>
            <a:pPr>
              <a:buNone/>
            </a:pPr>
            <a:r>
              <a:rPr lang="as-IN" sz="1400" dirty="0" smtClean="0"/>
              <a:t>ধনধান্য </a:t>
            </a:r>
            <a:r>
              <a:rPr lang="as-IN" sz="1400" dirty="0"/>
              <a:t>পুষ্পজলে ভরা </a:t>
            </a:r>
            <a:r>
              <a:rPr lang="as-IN" sz="1400" dirty="0" smtClean="0"/>
              <a:t>বাংলাদেশ</a:t>
            </a:r>
            <a:r>
              <a:rPr lang="en-US" sz="1400" dirty="0"/>
              <a:t> (</a:t>
            </a:r>
            <a:r>
              <a:rPr lang="en-US" sz="1400" dirty="0" smtClean="0"/>
              <a:t>Bangladesh with full of flowers, water and plants)</a:t>
            </a:r>
          </a:p>
          <a:p>
            <a:pPr>
              <a:buNone/>
            </a:pPr>
            <a:r>
              <a:rPr lang="en-US" sz="1400" dirty="0"/>
              <a:t>https://www.prothomalo.com/opinion/%E0%A6%A7%E0%A6%A8%E0%A6%A7%E0%A6%BE%E0%A6%A8%E0%A7%8D%E0%A6%AF-%E0%A6%AA%E0%A7%81%E0%A6%B7%E0%A7%8D%E0%A6%AA%E0%A6%9C%E0%A6%B2%E0%A7%87-%E0%A6%AD%E0%A6%B0%E0%A6%BE-%</a:t>
            </a:r>
            <a:r>
              <a:rPr lang="en-US" sz="1400" dirty="0" smtClean="0"/>
              <a:t>E0%A6%AC%E0%A6%BE%E0%A6%82%E0%A6%B2%E0%A6%BE%E0%A6%A6%E0%A7%87%E0%A6%B6?</a:t>
            </a:r>
          </a:p>
          <a:p>
            <a:pPr>
              <a:buNone/>
            </a:pPr>
            <a:r>
              <a:rPr lang="en-US" sz="1400" dirty="0"/>
              <a:t>Averting K-shaped </a:t>
            </a:r>
            <a:r>
              <a:rPr lang="en-US" sz="1400" dirty="0" smtClean="0"/>
              <a:t>recovery</a:t>
            </a:r>
          </a:p>
          <a:p>
            <a:pPr>
              <a:buNone/>
            </a:pPr>
            <a:r>
              <a:rPr lang="en-US" sz="1400" dirty="0">
                <a:hlinkClick r:id="rId2"/>
              </a:rPr>
              <a:t>http://</a:t>
            </a:r>
            <a:r>
              <a:rPr lang="en-US" sz="1400" dirty="0" smtClean="0">
                <a:hlinkClick r:id="rId2"/>
              </a:rPr>
              <a:t>www.newagebd.net/article/138960/averting-k-shaped-recovery</a:t>
            </a:r>
            <a:r>
              <a:rPr lang="en-US" sz="1400" dirty="0" smtClean="0"/>
              <a:t>?</a:t>
            </a:r>
          </a:p>
          <a:p>
            <a:pPr>
              <a:buNone/>
            </a:pPr>
            <a:endParaRPr lang="en-US" sz="1400" dirty="0"/>
          </a:p>
          <a:p>
            <a:pPr>
              <a:buNone/>
            </a:pPr>
            <a:r>
              <a:rPr lang="as-IN" sz="1400" dirty="0"/>
              <a:t>বৈষম্যমূলক পুনরুদ্ধার এড়াতে প্রয়োজন নীতিগত ও প্রাতিষ্ঠানিক </a:t>
            </a:r>
            <a:r>
              <a:rPr lang="as-IN" sz="1400" dirty="0" smtClean="0"/>
              <a:t>সংস্কার</a:t>
            </a:r>
            <a:r>
              <a:rPr lang="en-US" sz="1400" dirty="0"/>
              <a:t> (Policy and institutional reforms are needed to avoid discriminatory </a:t>
            </a:r>
            <a:r>
              <a:rPr lang="en-US" sz="1400" dirty="0" smtClean="0"/>
              <a:t>recovery) </a:t>
            </a:r>
          </a:p>
          <a:p>
            <a:pPr>
              <a:buNone/>
            </a:pPr>
            <a:r>
              <a:rPr lang="en-US" sz="1400" dirty="0">
                <a:hlinkClick r:id="rId3"/>
              </a:rPr>
              <a:t>https://</a:t>
            </a:r>
            <a:r>
              <a:rPr lang="en-US" sz="1400" dirty="0" smtClean="0">
                <a:hlinkClick r:id="rId3"/>
              </a:rPr>
              <a:t>bonikbarta.net/home/news_description/264821</a:t>
            </a:r>
            <a:endParaRPr lang="en-US" sz="1400" dirty="0"/>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58</a:t>
            </a:fld>
            <a:endParaRPr lang="en-US" dirty="0"/>
          </a:p>
        </p:txBody>
      </p:sp>
      <p:pic>
        <p:nvPicPr>
          <p:cNvPr id="5" name="Picture 4"/>
          <p:cNvPicPr>
            <a:picLocks noChangeAspect="1"/>
          </p:cNvPicPr>
          <p:nvPr/>
        </p:nvPicPr>
        <p:blipFill rotWithShape="1">
          <a:blip r:embed="rId4"/>
          <a:srcRect l="16248" t="18257" r="33941" b="17051"/>
          <a:stretch/>
        </p:blipFill>
        <p:spPr>
          <a:xfrm>
            <a:off x="3352800" y="5400227"/>
            <a:ext cx="3326776" cy="2429206"/>
          </a:xfrm>
          <a:prstGeom prst="rect">
            <a:avLst/>
          </a:prstGeom>
        </p:spPr>
      </p:pic>
      <p:pic>
        <p:nvPicPr>
          <p:cNvPr id="6" name="Picture 5"/>
          <p:cNvPicPr>
            <a:picLocks noChangeAspect="1"/>
          </p:cNvPicPr>
          <p:nvPr/>
        </p:nvPicPr>
        <p:blipFill rotWithShape="1">
          <a:blip r:embed="rId5"/>
          <a:srcRect l="26481" t="31195" r="40599" b="21875"/>
          <a:stretch/>
        </p:blipFill>
        <p:spPr>
          <a:xfrm>
            <a:off x="368967" y="5373422"/>
            <a:ext cx="2983833" cy="2391537"/>
          </a:xfrm>
          <a:prstGeom prst="rect">
            <a:avLst/>
          </a:prstGeom>
        </p:spPr>
      </p:pic>
    </p:spTree>
    <p:extLst>
      <p:ext uri="{BB962C8B-B14F-4D97-AF65-F5344CB8AC3E}">
        <p14:creationId xmlns:p14="http://schemas.microsoft.com/office/powerpoint/2010/main" val="916800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a:bodyPr>
          <a:lstStyle/>
          <a:p>
            <a:pPr algn="ctr">
              <a:buNone/>
            </a:pPr>
            <a:r>
              <a:rPr lang="en-US" sz="2800" b="1" dirty="0" smtClean="0">
                <a:solidFill>
                  <a:schemeClr val="accent6">
                    <a:lumMod val="75000"/>
                  </a:schemeClr>
                </a:solidFill>
              </a:rPr>
              <a:t>Research and Op-ed </a:t>
            </a:r>
          </a:p>
          <a:p>
            <a:pPr>
              <a:buNone/>
            </a:pPr>
            <a:endParaRPr lang="en-US" sz="1400" dirty="0" smtClean="0"/>
          </a:p>
          <a:p>
            <a:pPr>
              <a:buNone/>
            </a:pPr>
            <a:r>
              <a:rPr lang="en-US" sz="1400" dirty="0" smtClean="0"/>
              <a:t>PRE-BUDGET </a:t>
            </a:r>
            <a:r>
              <a:rPr lang="en-US" sz="1400" dirty="0"/>
              <a:t>POLICY PAPER | VOLUME 01 NO. 01. MAY </a:t>
            </a:r>
            <a:r>
              <a:rPr lang="en-US" sz="1400" dirty="0" smtClean="0"/>
              <a:t>2021 </a:t>
            </a:r>
            <a:endParaRPr lang="en-US" sz="1400" dirty="0"/>
          </a:p>
          <a:p>
            <a:pPr>
              <a:buNone/>
            </a:pPr>
            <a:r>
              <a:rPr lang="en-US" sz="1400" dirty="0" smtClean="0"/>
              <a:t>From </a:t>
            </a:r>
            <a:r>
              <a:rPr lang="en-US" sz="1400" dirty="0"/>
              <a:t>Squeeze to Expansion: Policy and Institutional Reforms for Averting K-shaped </a:t>
            </a:r>
            <a:r>
              <a:rPr lang="en-US" sz="1400" dirty="0" smtClean="0"/>
              <a:t>Recovery</a:t>
            </a:r>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59</a:t>
            </a:fld>
            <a:endParaRPr lang="en-US" dirty="0"/>
          </a:p>
        </p:txBody>
      </p:sp>
      <p:pic>
        <p:nvPicPr>
          <p:cNvPr id="2" name="Picture 1"/>
          <p:cNvPicPr>
            <a:picLocks noChangeAspect="1"/>
          </p:cNvPicPr>
          <p:nvPr/>
        </p:nvPicPr>
        <p:blipFill rotWithShape="1">
          <a:blip r:embed="rId2"/>
          <a:srcRect l="45838" t="21546" r="25187" b="6743"/>
          <a:stretch/>
        </p:blipFill>
        <p:spPr>
          <a:xfrm>
            <a:off x="1070309" y="2365207"/>
            <a:ext cx="4876800" cy="6786016"/>
          </a:xfrm>
          <a:prstGeom prst="rect">
            <a:avLst/>
          </a:prstGeom>
        </p:spPr>
      </p:pic>
    </p:spTree>
    <p:extLst>
      <p:ext uri="{BB962C8B-B14F-4D97-AF65-F5344CB8AC3E}">
        <p14:creationId xmlns:p14="http://schemas.microsoft.com/office/powerpoint/2010/main" val="2687366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035552"/>
            <a:ext cx="5143500" cy="1426134"/>
          </a:xfrm>
        </p:spPr>
        <p:txBody>
          <a:bodyPr>
            <a:normAutofit/>
          </a:bodyPr>
          <a:lstStyle/>
          <a:p>
            <a:r>
              <a:rPr lang="en-US" sz="1700" b="1" dirty="0" smtClean="0">
                <a:solidFill>
                  <a:schemeClr val="accent6">
                    <a:lumMod val="75000"/>
                  </a:schemeClr>
                </a:solidFill>
              </a:rPr>
              <a:t>About</a:t>
            </a:r>
            <a:r>
              <a:rPr lang="en-US" sz="1700" b="1" dirty="0">
                <a:solidFill>
                  <a:schemeClr val="accent6">
                    <a:lumMod val="75000"/>
                  </a:schemeClr>
                </a:solidFill>
              </a:rPr>
              <a:t/>
            </a:r>
            <a:br>
              <a:rPr lang="en-US" sz="1700" b="1" dirty="0">
                <a:solidFill>
                  <a:schemeClr val="accent6">
                    <a:lumMod val="75000"/>
                  </a:schemeClr>
                </a:solidFill>
              </a:rPr>
            </a:br>
            <a:r>
              <a:rPr lang="en-US" sz="1700" b="1" dirty="0" err="1" smtClean="0">
                <a:solidFill>
                  <a:schemeClr val="accent6">
                    <a:lumMod val="75000"/>
                  </a:schemeClr>
                </a:solidFill>
              </a:rPr>
              <a:t>Unnayan</a:t>
            </a:r>
            <a:r>
              <a:rPr lang="en-US" sz="1700" b="1" dirty="0" smtClean="0">
                <a:solidFill>
                  <a:schemeClr val="accent6">
                    <a:lumMod val="75000"/>
                  </a:schemeClr>
                </a:solidFill>
              </a:rPr>
              <a:t> Onneshan</a:t>
            </a:r>
          </a:p>
          <a:p>
            <a:r>
              <a:rPr lang="en-US" sz="1300" b="1" dirty="0"/>
              <a:t>A Centre for Research </a:t>
            </a:r>
            <a:r>
              <a:rPr lang="en-US" sz="1300" b="1" dirty="0" smtClean="0"/>
              <a:t>and</a:t>
            </a:r>
            <a:br>
              <a:rPr lang="en-US" sz="1300" b="1" dirty="0" smtClean="0"/>
            </a:br>
            <a:r>
              <a:rPr lang="en-US" sz="1300" b="1" dirty="0" smtClean="0"/>
              <a:t>Action </a:t>
            </a:r>
            <a:r>
              <a:rPr lang="en-US" sz="1300" b="1" dirty="0"/>
              <a:t>on Development</a:t>
            </a:r>
          </a:p>
        </p:txBody>
      </p:sp>
      <p:sp>
        <p:nvSpPr>
          <p:cNvPr id="6" name="Slide Number Placeholder 5"/>
          <p:cNvSpPr>
            <a:spLocks noGrp="1"/>
          </p:cNvSpPr>
          <p:nvPr>
            <p:ph type="sldNum" sz="quarter" idx="12"/>
          </p:nvPr>
        </p:nvSpPr>
        <p:spPr>
          <a:xfrm>
            <a:off x="4916615" y="9378597"/>
            <a:ext cx="1543050" cy="527403"/>
          </a:xfrm>
        </p:spPr>
        <p:txBody>
          <a:bodyPr/>
          <a:lstStyle/>
          <a:p>
            <a:fld id="{38ED17DF-0605-4DEE-91E9-393017ABA7F3}" type="slidenum">
              <a:rPr lang="en-US" sz="1100" b="1" smtClean="0">
                <a:solidFill>
                  <a:schemeClr val="bg1"/>
                </a:solidFill>
              </a:rPr>
              <a:pPr/>
              <a:t>6</a:t>
            </a:fld>
            <a:endParaRPr lang="en-US" sz="1100" b="1" dirty="0">
              <a:solidFill>
                <a:schemeClr val="bg1"/>
              </a:solidFill>
            </a:endParaRPr>
          </a:p>
        </p:txBody>
      </p:sp>
    </p:spTree>
    <p:extLst>
      <p:ext uri="{BB962C8B-B14F-4D97-AF65-F5344CB8AC3E}">
        <p14:creationId xmlns:p14="http://schemas.microsoft.com/office/powerpoint/2010/main" val="30184103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r>
              <a:rPr lang="en-US" sz="2800" b="1" dirty="0" smtClean="0">
                <a:solidFill>
                  <a:schemeClr val="accent6">
                    <a:lumMod val="75000"/>
                  </a:schemeClr>
                </a:solidFill>
              </a:rPr>
              <a:t>Media Engagement </a:t>
            </a:r>
          </a:p>
          <a:p>
            <a:pPr>
              <a:buNone/>
            </a:pPr>
            <a:endParaRPr lang="en-US" sz="1400" dirty="0" smtClean="0">
              <a:hlinkClick r:id="rId2"/>
            </a:endParaRPr>
          </a:p>
          <a:p>
            <a:pPr>
              <a:buNone/>
            </a:pPr>
            <a:r>
              <a:rPr lang="en-US" sz="1400" dirty="0" smtClean="0">
                <a:hlinkClick r:id="rId2"/>
              </a:rPr>
              <a:t>https</a:t>
            </a:r>
            <a:r>
              <a:rPr lang="en-US" sz="1400" dirty="0">
                <a:hlinkClick r:id="rId2"/>
              </a:rPr>
              <a:t>://www.youtube.com/watch?v=-</a:t>
            </a:r>
            <a:r>
              <a:rPr lang="en-US" sz="1400" dirty="0" smtClean="0">
                <a:hlinkClick r:id="rId2"/>
              </a:rPr>
              <a:t>PSlOjBQy2I</a:t>
            </a: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r>
              <a:rPr lang="en-US" sz="1400" dirty="0">
                <a:hlinkClick r:id="rId3"/>
              </a:rPr>
              <a:t>https://</a:t>
            </a:r>
            <a:r>
              <a:rPr lang="en-US" sz="1400" dirty="0" smtClean="0">
                <a:hlinkClick r:id="rId3"/>
              </a:rPr>
              <a:t>www.youtube.com/watch?v=gw3XroD7lyY</a:t>
            </a:r>
            <a:endParaRPr lang="en-US" sz="1400" dirty="0" smtClean="0"/>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60</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83" y="1952783"/>
            <a:ext cx="3537284" cy="23541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883" y="5170868"/>
            <a:ext cx="3465095" cy="2306116"/>
          </a:xfrm>
          <a:prstGeom prst="rect">
            <a:avLst/>
          </a:prstGeom>
        </p:spPr>
      </p:pic>
    </p:spTree>
    <p:extLst>
      <p:ext uri="{BB962C8B-B14F-4D97-AF65-F5344CB8AC3E}">
        <p14:creationId xmlns:p14="http://schemas.microsoft.com/office/powerpoint/2010/main" val="1502658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algn="ctr">
              <a:buNone/>
            </a:pPr>
            <a:r>
              <a:rPr lang="en-US" sz="2800" b="1" dirty="0" smtClean="0">
                <a:solidFill>
                  <a:schemeClr val="accent6">
                    <a:lumMod val="75000"/>
                  </a:schemeClr>
                </a:solidFill>
              </a:rPr>
              <a:t>Action Research </a:t>
            </a:r>
            <a:endParaRPr lang="en-US" sz="1400" dirty="0"/>
          </a:p>
          <a:p>
            <a:pPr marL="0" indent="0" algn="just">
              <a:lnSpc>
                <a:spcPct val="100000"/>
              </a:lnSpc>
              <a:spcBef>
                <a:spcPts val="0"/>
              </a:spcBef>
              <a:buNone/>
            </a:pPr>
            <a:r>
              <a:rPr lang="en-US" sz="1400" dirty="0" smtClean="0"/>
              <a:t>There has been floods due to tidal upsurge. The rainy season has also started. The  increasing flood water in the Sundarbans has caused a deer coming into the locality. However, forest people are always aware of taking care of any species that are facing devastating impacts of any natural disasters. Hence, they handed over the deer to the local authority. These community based initiative to monitor and protect the wildlife and biodiversity in the Sundarbans.  </a:t>
            </a:r>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r>
              <a:rPr lang="en-US" sz="1400" dirty="0" smtClean="0"/>
              <a:t>The members of </a:t>
            </a:r>
            <a:r>
              <a:rPr lang="en-US" sz="1400" dirty="0" err="1" smtClean="0"/>
              <a:t>Harinagar</a:t>
            </a:r>
            <a:r>
              <a:rPr lang="en-US" sz="1400" dirty="0" smtClean="0"/>
              <a:t> forest people cooperative (photo- upper right) and </a:t>
            </a:r>
            <a:r>
              <a:rPr lang="en-US" sz="1400" dirty="0" err="1" smtClean="0"/>
              <a:t>Koyra</a:t>
            </a:r>
            <a:r>
              <a:rPr lang="en-US" sz="1400" dirty="0" smtClean="0"/>
              <a:t> forest people cooperative (Photo- lower left) in respective monthly meeting are discussing on rising issues such as floods, COVID-19 pandemic etc. </a:t>
            </a:r>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r>
              <a:rPr lang="en-US" sz="1400" dirty="0" smtClean="0"/>
              <a:t>Cooperative members also attended voluntarily to repair the embankments that have been washed away by fresh flood caused by tidal upsurge. Every year </a:t>
            </a:r>
            <a:r>
              <a:rPr lang="en-US" sz="1400" dirty="0"/>
              <a:t>t</a:t>
            </a:r>
            <a:r>
              <a:rPr lang="en-US" sz="1400" dirty="0" smtClean="0"/>
              <a:t>hese embankments get broken. However, government’s initiative is not enough and effective to overcome this crisis. Hence, TRUs also arranged Human-Chain demanding sustainable and strong embankment in the locality. </a:t>
            </a: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smtClean="0"/>
          </a:p>
          <a:p>
            <a:pPr marL="0" indent="0" algn="just">
              <a:lnSpc>
                <a:spcPct val="100000"/>
              </a:lnSpc>
              <a:spcBef>
                <a:spcPts val="0"/>
              </a:spcBef>
              <a:buNone/>
            </a:pPr>
            <a:endParaRPr lang="en-US" sz="1400" dirty="0"/>
          </a:p>
          <a:p>
            <a:pPr marL="0" indent="0" algn="just">
              <a:lnSpc>
                <a:spcPct val="100000"/>
              </a:lnSpc>
              <a:spcBef>
                <a:spcPts val="0"/>
              </a:spcBef>
              <a:buNone/>
            </a:pPr>
            <a:endParaRPr lang="en-US" sz="14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61</a:t>
            </a:fld>
            <a:endParaRPr lang="en-US" dirty="0"/>
          </a:p>
        </p:txBody>
      </p:sp>
      <p:pic>
        <p:nvPicPr>
          <p:cNvPr id="7" name="Picture 6" descr="C:\Users\User\Desktop\june 21 Picture\bonojibi koy.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660" y="2733403"/>
            <a:ext cx="2884771" cy="1744930"/>
          </a:xfrm>
          <a:prstGeom prst="rect">
            <a:avLst/>
          </a:prstGeom>
          <a:noFill/>
          <a:ln>
            <a:noFill/>
          </a:ln>
        </p:spPr>
      </p:pic>
      <p:pic>
        <p:nvPicPr>
          <p:cNvPr id="8" name="Picture 7" descr="C:\Users\User\Desktop\june 21 Picture\harinagor bon.jpg"/>
          <p:cNvPicPr/>
          <p:nvPr/>
        </p:nvPicPr>
        <p:blipFill>
          <a:blip r:embed="rId3">
            <a:extLst>
              <a:ext uri="{28A0092B-C50C-407E-A947-70E740481C1C}">
                <a14:useLocalDpi xmlns:a14="http://schemas.microsoft.com/office/drawing/2010/main" val="0"/>
              </a:ext>
            </a:extLst>
          </a:blip>
          <a:srcRect/>
          <a:stretch>
            <a:fillRect/>
          </a:stretch>
        </p:blipFill>
        <p:spPr bwMode="auto">
          <a:xfrm>
            <a:off x="3501741" y="2733403"/>
            <a:ext cx="3057957" cy="1744930"/>
          </a:xfrm>
          <a:prstGeom prst="rect">
            <a:avLst/>
          </a:prstGeom>
          <a:noFill/>
          <a:ln>
            <a:noFill/>
          </a:ln>
        </p:spPr>
      </p:pic>
      <p:pic>
        <p:nvPicPr>
          <p:cNvPr id="9" name="Picture 8" descr="C:\Users\User\Desktop\june 21 Picture\koyra bonjibi.jpg"/>
          <p:cNvPicPr/>
          <p:nvPr/>
        </p:nvPicPr>
        <p:blipFill>
          <a:blip r:embed="rId4">
            <a:extLst>
              <a:ext uri="{28A0092B-C50C-407E-A947-70E740481C1C}">
                <a14:useLocalDpi xmlns:a14="http://schemas.microsoft.com/office/drawing/2010/main" val="0"/>
              </a:ext>
            </a:extLst>
          </a:blip>
          <a:srcRect/>
          <a:stretch>
            <a:fillRect/>
          </a:stretch>
        </p:blipFill>
        <p:spPr bwMode="auto">
          <a:xfrm>
            <a:off x="597613" y="5328609"/>
            <a:ext cx="2852818" cy="1839144"/>
          </a:xfrm>
          <a:prstGeom prst="rect">
            <a:avLst/>
          </a:prstGeom>
          <a:noFill/>
          <a:ln>
            <a:noFill/>
          </a:ln>
        </p:spPr>
      </p:pic>
      <p:pic>
        <p:nvPicPr>
          <p:cNvPr id="10" name="Picture 9" descr="C:\Users\User\Desktop\june 21 Picture\fpp pic 2021-06-01_210844-800x44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1741" y="5359400"/>
            <a:ext cx="3057957" cy="1808353"/>
          </a:xfrm>
          <a:prstGeom prst="rect">
            <a:avLst/>
          </a:prstGeom>
          <a:noFill/>
          <a:ln>
            <a:noFill/>
          </a:ln>
        </p:spPr>
      </p:pic>
      <p:pic>
        <p:nvPicPr>
          <p:cNvPr id="11" name="Picture 10" descr="C:\Users\User\Desktop\june 21 Picture\fpp pic IMG-20210601-WA0000-390x205.jpg"/>
          <p:cNvPicPr/>
          <p:nvPr/>
        </p:nvPicPr>
        <p:blipFill>
          <a:blip r:embed="rId6">
            <a:extLst>
              <a:ext uri="{28A0092B-C50C-407E-A947-70E740481C1C}">
                <a14:useLocalDpi xmlns:a14="http://schemas.microsoft.com/office/drawing/2010/main" val="0"/>
              </a:ext>
            </a:extLst>
          </a:blip>
          <a:srcRect/>
          <a:stretch>
            <a:fillRect/>
          </a:stretch>
        </p:blipFill>
        <p:spPr bwMode="auto">
          <a:xfrm>
            <a:off x="2024022" y="8309810"/>
            <a:ext cx="2916977" cy="1464438"/>
          </a:xfrm>
          <a:prstGeom prst="rect">
            <a:avLst/>
          </a:prstGeom>
          <a:noFill/>
          <a:ln>
            <a:noFill/>
          </a:ln>
        </p:spPr>
      </p:pic>
    </p:spTree>
    <p:extLst>
      <p:ext uri="{BB962C8B-B14F-4D97-AF65-F5344CB8AC3E}">
        <p14:creationId xmlns:p14="http://schemas.microsoft.com/office/powerpoint/2010/main" val="34201948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4197705"/>
            <a:ext cx="5915025" cy="1914702"/>
          </a:xfrm>
        </p:spPr>
        <p:txBody>
          <a:bodyPr/>
          <a:lstStyle/>
          <a:p>
            <a:pPr algn="ctr"/>
            <a:r>
              <a:rPr lang="en-US" sz="2400" b="1" dirty="0" smtClean="0">
                <a:solidFill>
                  <a:schemeClr val="accent6">
                    <a:lumMod val="75000"/>
                  </a:schemeClr>
                </a:solidFill>
                <a:latin typeface="Bodoni MT Black" panose="02070A03080606020203" pitchFamily="18" charset="0"/>
              </a:rPr>
              <a:t>June 2021</a:t>
            </a:r>
            <a:r>
              <a:rPr lang="en-US" sz="3600" b="1" dirty="0" smtClean="0">
                <a:solidFill>
                  <a:schemeClr val="accent6">
                    <a:lumMod val="50000"/>
                  </a:schemeClr>
                </a:solidFill>
              </a:rPr>
              <a:t/>
            </a:r>
            <a:br>
              <a:rPr lang="en-US" sz="3600" b="1" dirty="0" smtClean="0">
                <a:solidFill>
                  <a:schemeClr val="accent6">
                    <a:lumMod val="50000"/>
                  </a:schemeClr>
                </a:solidFill>
              </a:rPr>
            </a:br>
            <a:endParaRPr lang="en-US"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62</a:t>
            </a:fld>
            <a:endParaRPr lang="en-US" dirty="0"/>
          </a:p>
        </p:txBody>
      </p:sp>
    </p:spTree>
    <p:extLst>
      <p:ext uri="{BB962C8B-B14F-4D97-AF65-F5344CB8AC3E}">
        <p14:creationId xmlns:p14="http://schemas.microsoft.com/office/powerpoint/2010/main" val="4486901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fontScale="62500" lnSpcReduction="20000"/>
          </a:bodyPr>
          <a:lstStyle/>
          <a:p>
            <a:pPr algn="ctr">
              <a:buNone/>
            </a:pPr>
            <a:r>
              <a:rPr lang="en-US" sz="2800" b="1" dirty="0" smtClean="0">
                <a:solidFill>
                  <a:schemeClr val="accent6">
                    <a:lumMod val="75000"/>
                  </a:schemeClr>
                </a:solidFill>
              </a:rPr>
              <a:t>Research and Op-ed </a:t>
            </a:r>
          </a:p>
          <a:p>
            <a:pPr>
              <a:buNone/>
            </a:pPr>
            <a:r>
              <a:rPr lang="as-IN" sz="1700" dirty="0"/>
              <a:t>অর্থনীতি কেন সংকুচিত </a:t>
            </a:r>
            <a:r>
              <a:rPr lang="as-IN" sz="1700" dirty="0" smtClean="0"/>
              <a:t>হলো</a:t>
            </a:r>
            <a:r>
              <a:rPr lang="en-US" sz="1700" dirty="0"/>
              <a:t> (Why the economy has </a:t>
            </a:r>
            <a:r>
              <a:rPr lang="en-US" sz="1700" dirty="0" smtClean="0"/>
              <a:t>shrunk) </a:t>
            </a:r>
          </a:p>
          <a:p>
            <a:pPr>
              <a:buNone/>
            </a:pPr>
            <a:r>
              <a:rPr lang="en-US" sz="1700" dirty="0">
                <a:hlinkClick r:id="rId2"/>
              </a:rPr>
              <a:t>https://www.prothomalo.com/opinion/%E0%A6%85%E0%A6%B0%E0%A7%8D%E0%A6%A5%E0%A6%A8%E0%A7%80%E0%A6%A4%E0%A6%BF-%E0%A6%95%E0%A7%87%E0%A6%A8-%E0%A6%B8%E0%A6%82%E0%A6%95%E0%A7%81%E0%A6%9A%E0%A6%BF%E0%A6%A4-%</a:t>
            </a:r>
            <a:r>
              <a:rPr lang="en-US" sz="1700" dirty="0" smtClean="0">
                <a:hlinkClick r:id="rId2"/>
              </a:rPr>
              <a:t>E0%A6%B9%E0%A6%B2%E0%A7%8B</a:t>
            </a:r>
            <a:r>
              <a:rPr lang="en-US" sz="1700" dirty="0" smtClean="0"/>
              <a:t>?</a:t>
            </a:r>
          </a:p>
          <a:p>
            <a:pPr>
              <a:buNone/>
            </a:pPr>
            <a:r>
              <a:rPr lang="en-US" sz="1700" dirty="0"/>
              <a:t>Have the instruments been used effectively for recovery</a:t>
            </a:r>
            <a:r>
              <a:rPr lang="en-US" sz="1700" dirty="0" smtClean="0"/>
              <a:t>?</a:t>
            </a:r>
          </a:p>
          <a:p>
            <a:pPr>
              <a:buNone/>
            </a:pPr>
            <a:r>
              <a:rPr lang="en-US" sz="1700" dirty="0">
                <a:hlinkClick r:id="rId3"/>
              </a:rPr>
              <a:t>https://</a:t>
            </a:r>
            <a:r>
              <a:rPr lang="en-US" sz="1700" dirty="0" smtClean="0">
                <a:hlinkClick r:id="rId3"/>
              </a:rPr>
              <a:t>www.tbsnews.net/economy/budget/have-instruments-been-used-effectively-recovery-254578</a:t>
            </a:r>
            <a:r>
              <a:rPr lang="en-US" sz="1700" dirty="0" smtClean="0"/>
              <a:t>?</a:t>
            </a:r>
          </a:p>
          <a:p>
            <a:pPr>
              <a:buNone/>
            </a:pPr>
            <a:r>
              <a:rPr lang="as-IN" sz="1700" dirty="0"/>
              <a:t>বাজেটে সর্বজনীন খাতে বরাদ্দ </a:t>
            </a:r>
            <a:r>
              <a:rPr lang="as-IN" sz="1700" dirty="0" smtClean="0"/>
              <a:t>সংকোচন</a:t>
            </a:r>
            <a:r>
              <a:rPr lang="en-US" sz="1700" dirty="0"/>
              <a:t> (Budget allocation to the public </a:t>
            </a:r>
            <a:r>
              <a:rPr lang="en-US" sz="1700" dirty="0" smtClean="0"/>
              <a:t>sector decreased) </a:t>
            </a:r>
          </a:p>
          <a:p>
            <a:pPr>
              <a:buNone/>
            </a:pPr>
            <a:r>
              <a:rPr lang="en-US" sz="1700" dirty="0">
                <a:hlinkClick r:id="rId4"/>
              </a:rPr>
              <a:t>https://www.bhorerkagoj.com/2021/06/05/%e0%a6%ac%e0%a6%be%e0%a6%9c%e0%a7%87%e0%a6%9f%e0%a7%87-%e0%a6%b8%e0%a6%b0%e0%a7%8d%e0%a6%ac%e0%a6%9c%e0%a6%a8%e0%a7%80%e0%a6%a8-%e0%a6%96%e0%a6%be%e0%a6%a4%e0%a7%87-%e0%a6%ac%e0%a6%b0%e0%a6%be</a:t>
            </a:r>
            <a:r>
              <a:rPr lang="en-US" sz="1700" dirty="0" smtClean="0">
                <a:hlinkClick r:id="rId4"/>
              </a:rPr>
              <a:t>/</a:t>
            </a:r>
            <a:r>
              <a:rPr lang="en-US" sz="1700" dirty="0" smtClean="0"/>
              <a:t>?</a:t>
            </a:r>
            <a:endParaRPr lang="en-US" sz="1700" dirty="0"/>
          </a:p>
          <a:p>
            <a:pPr>
              <a:buNone/>
            </a:pPr>
            <a:r>
              <a:rPr lang="as-IN" sz="1700" dirty="0"/>
              <a:t>বাজেট অর্থনীতির অধোগতি থামাতে পারবে </a:t>
            </a:r>
            <a:r>
              <a:rPr lang="as-IN" sz="1700" dirty="0" smtClean="0"/>
              <a:t>কি</a:t>
            </a:r>
            <a:r>
              <a:rPr lang="en-US" sz="1700" dirty="0"/>
              <a:t> (Can the budget stop the </a:t>
            </a:r>
            <a:r>
              <a:rPr lang="en-US" sz="1700" dirty="0" smtClean="0"/>
              <a:t>downturn </a:t>
            </a:r>
            <a:r>
              <a:rPr lang="en-US" sz="1700" dirty="0"/>
              <a:t>of the economy</a:t>
            </a:r>
            <a:r>
              <a:rPr lang="en-US" sz="1700" dirty="0" smtClean="0"/>
              <a:t>?</a:t>
            </a:r>
          </a:p>
          <a:p>
            <a:pPr>
              <a:buNone/>
            </a:pPr>
            <a:r>
              <a:rPr lang="en-US" sz="1700" dirty="0"/>
              <a:t>https://www.prothomalo.com/opinion/reaction/%E0%A6%AC%E0%A6%BE%E0%A6%9C%E0%A7%87%E0%A6%9F-%E0%A6%85%E0%A6%B0%E0%A7%8D%E0%A6%A5%E0%A6%A8%E0%A7%80%E0%A6%A4%E0%A6%BF%E0%A6%B0-%E0%A6%85%E0%A6%A7%E0%A7%8B%E0%A6%97%E0%A6%A4%E0%A6%BF-%E0%A6%A5%E0%A6%BE%E0%A6%AE%E0%A6%BE%E0%A6%A4%E0%A7%87-%E0%A6%AA%E0%A6%BE%E0%A6%B0%E0%A6%AC%E0%A7%87-%</a:t>
            </a:r>
            <a:r>
              <a:rPr lang="en-US" sz="1700" dirty="0" smtClean="0"/>
              <a:t>E0%A6%95%E0%A6%BF?</a:t>
            </a:r>
          </a:p>
          <a:p>
            <a:pPr>
              <a:buNone/>
            </a:pPr>
            <a:r>
              <a:rPr lang="en-US" sz="1700" dirty="0"/>
              <a:t>Will allocations help recover lives and livelihoods</a:t>
            </a:r>
            <a:r>
              <a:rPr lang="en-US" sz="1700" dirty="0" smtClean="0"/>
              <a:t>?</a:t>
            </a:r>
          </a:p>
          <a:p>
            <a:pPr>
              <a:buNone/>
            </a:pPr>
            <a:r>
              <a:rPr lang="en-US" sz="1700" dirty="0">
                <a:hlinkClick r:id="rId5"/>
              </a:rPr>
              <a:t>http://</a:t>
            </a:r>
            <a:r>
              <a:rPr lang="en-US" sz="1700" dirty="0" smtClean="0">
                <a:hlinkClick r:id="rId5"/>
              </a:rPr>
              <a:t>www.newagebd.net/article/139762/will-allocations-help-recover-lives-and-livelihoods</a:t>
            </a:r>
            <a:r>
              <a:rPr lang="en-US" sz="1700" dirty="0" smtClean="0"/>
              <a:t>?</a:t>
            </a:r>
          </a:p>
          <a:p>
            <a:pPr>
              <a:buNone/>
            </a:pPr>
            <a:r>
              <a:rPr lang="as-IN" sz="1700" dirty="0"/>
              <a:t>প্রস্তাবিত </a:t>
            </a:r>
            <a:r>
              <a:rPr lang="as-IN" sz="1700" dirty="0" smtClean="0"/>
              <a:t>বাজেট</a:t>
            </a:r>
            <a:r>
              <a:rPr lang="en-US" sz="1700" dirty="0" smtClean="0"/>
              <a:t>: </a:t>
            </a:r>
            <a:r>
              <a:rPr lang="as-IN" sz="1700" dirty="0" smtClean="0"/>
              <a:t>জীবন-জীবিকা </a:t>
            </a:r>
            <a:r>
              <a:rPr lang="as-IN" sz="1700" dirty="0"/>
              <a:t>কি পুনরুদ্ধার হবে</a:t>
            </a:r>
            <a:r>
              <a:rPr lang="as-IN" sz="1700" dirty="0" smtClean="0"/>
              <a:t>?</a:t>
            </a:r>
            <a:r>
              <a:rPr lang="en-US" sz="1700" dirty="0" smtClean="0"/>
              <a:t> (</a:t>
            </a:r>
            <a:r>
              <a:rPr lang="en-US" sz="1700" dirty="0"/>
              <a:t>Will allocations help recover lives and livelihoods</a:t>
            </a:r>
            <a:r>
              <a:rPr lang="en-US" sz="1700" dirty="0" smtClean="0"/>
              <a:t>?</a:t>
            </a:r>
            <a:endParaRPr lang="en-US" sz="1700" dirty="0"/>
          </a:p>
          <a:p>
            <a:pPr>
              <a:buNone/>
            </a:pPr>
            <a:r>
              <a:rPr lang="en-US" sz="1700" dirty="0">
                <a:hlinkClick r:id="rId6"/>
              </a:rPr>
              <a:t>https://</a:t>
            </a:r>
            <a:r>
              <a:rPr lang="en-US" sz="1700" dirty="0" smtClean="0">
                <a:hlinkClick r:id="rId6"/>
              </a:rPr>
              <a:t>bonikbarta.net/home/news_description/265255</a:t>
            </a:r>
            <a:endParaRPr lang="en-US" sz="1700" dirty="0"/>
          </a:p>
          <a:p>
            <a:pPr>
              <a:buNone/>
            </a:pPr>
            <a:r>
              <a:rPr lang="en-US" sz="1700" dirty="0"/>
              <a:t>Will this peculiar form of fiscal conservatism reverse the downturn</a:t>
            </a:r>
            <a:r>
              <a:rPr lang="en-US" sz="1700" dirty="0" smtClean="0"/>
              <a:t>?</a:t>
            </a:r>
          </a:p>
          <a:p>
            <a:pPr>
              <a:buNone/>
            </a:pPr>
            <a:r>
              <a:rPr lang="en-US" sz="1700" dirty="0">
                <a:hlinkClick r:id="rId7"/>
              </a:rPr>
              <a:t>https://</a:t>
            </a:r>
            <a:r>
              <a:rPr lang="en-US" sz="1700" dirty="0" smtClean="0">
                <a:hlinkClick r:id="rId7"/>
              </a:rPr>
              <a:t>www.tbsnews.net/features/panorama/will-peculiar-form-fiscal-conservatism-reverse-downturn-256099</a:t>
            </a:r>
            <a:endParaRPr lang="en-US" sz="1700" dirty="0" smtClean="0"/>
          </a:p>
          <a:p>
            <a:pPr>
              <a:buNone/>
            </a:pPr>
            <a:r>
              <a:rPr lang="as-IN" sz="1700" dirty="0"/>
              <a:t>অভূতপূর্ব অনিশ্চয়তার মুখে </a:t>
            </a:r>
            <a:r>
              <a:rPr lang="as-IN" sz="1700" dirty="0" smtClean="0"/>
              <a:t>জীবন-জীবিকা</a:t>
            </a:r>
            <a:r>
              <a:rPr lang="en-US" sz="1700" dirty="0"/>
              <a:t> </a:t>
            </a:r>
            <a:r>
              <a:rPr lang="en-US" sz="1700" dirty="0" smtClean="0"/>
              <a:t>(Life and livelihood </a:t>
            </a:r>
            <a:r>
              <a:rPr lang="en-US" sz="1700" dirty="0"/>
              <a:t>in the face of unprecedented </a:t>
            </a:r>
            <a:r>
              <a:rPr lang="en-US" sz="1700" dirty="0" smtClean="0"/>
              <a:t>uncertainty) </a:t>
            </a:r>
          </a:p>
          <a:p>
            <a:pPr>
              <a:buNone/>
            </a:pPr>
            <a:r>
              <a:rPr lang="en-US" sz="1700" dirty="0">
                <a:hlinkClick r:id="rId8"/>
              </a:rPr>
              <a:t>https://</a:t>
            </a:r>
            <a:r>
              <a:rPr lang="en-US" sz="1700" dirty="0" smtClean="0">
                <a:hlinkClick r:id="rId8"/>
              </a:rPr>
              <a:t>www.bd-pratidin.com/first-page/2021/06/21/661789</a:t>
            </a:r>
            <a:endParaRPr lang="en-US" sz="1700" dirty="0" smtClean="0"/>
          </a:p>
          <a:p>
            <a:pPr>
              <a:buNone/>
            </a:pPr>
            <a:r>
              <a:rPr lang="en-US" sz="1700" dirty="0"/>
              <a:t>New path needed for employment and </a:t>
            </a:r>
            <a:r>
              <a:rPr lang="en-US" sz="1700" dirty="0" smtClean="0"/>
              <a:t>investment </a:t>
            </a:r>
          </a:p>
          <a:p>
            <a:pPr>
              <a:buNone/>
            </a:pPr>
            <a:r>
              <a:rPr lang="en-US" sz="1700" dirty="0">
                <a:hlinkClick r:id="rId9"/>
              </a:rPr>
              <a:t>https://</a:t>
            </a:r>
            <a:r>
              <a:rPr lang="en-US" sz="1700" dirty="0" smtClean="0">
                <a:hlinkClick r:id="rId9"/>
              </a:rPr>
              <a:t>en.prothomalo.com/opinion/analysis/new-path-needed-for-employment-and-investment</a:t>
            </a:r>
            <a:r>
              <a:rPr lang="en-US" sz="1700" dirty="0" smtClean="0"/>
              <a:t>?</a:t>
            </a:r>
          </a:p>
          <a:p>
            <a:pPr>
              <a:buNone/>
            </a:pPr>
            <a:r>
              <a:rPr lang="as-IN" sz="1700" dirty="0"/>
              <a:t>জলদাস কি জলদাসই থেকে </a:t>
            </a:r>
            <a:r>
              <a:rPr lang="as-IN" sz="1700" dirty="0" smtClean="0"/>
              <a:t>যাবে</a:t>
            </a:r>
            <a:r>
              <a:rPr lang="en-US" sz="1700" dirty="0"/>
              <a:t> (Will the </a:t>
            </a:r>
            <a:r>
              <a:rPr lang="en-US" sz="1700" dirty="0" smtClean="0"/>
              <a:t>sea fishermen </a:t>
            </a:r>
            <a:r>
              <a:rPr lang="en-US" sz="1700" dirty="0"/>
              <a:t>remain </a:t>
            </a:r>
            <a:r>
              <a:rPr lang="en-US" sz="1700" dirty="0" smtClean="0"/>
              <a:t>fishermen?)</a:t>
            </a:r>
          </a:p>
          <a:p>
            <a:pPr>
              <a:buNone/>
            </a:pPr>
            <a:r>
              <a:rPr lang="en-US" sz="1700" dirty="0">
                <a:hlinkClick r:id="rId10"/>
              </a:rPr>
              <a:t>https://www.prothomalo.com/opinion/%E0%A6%9C%E0%A6%B2%E0%A6%A6%E0%A6%BE%E0%A6%B8-%E0%A6%95%E0%A6%BF-%E0%A6%9C%E0%A6%B2%E0%A6%A6%E0%A6%BE%E0%A6%B8%E0%A6%87-%E0%A6%A5%E0%A7%87%E0%A6%95%E0%A7%87-%</a:t>
            </a:r>
            <a:r>
              <a:rPr lang="en-US" sz="1700" dirty="0" smtClean="0">
                <a:hlinkClick r:id="rId10"/>
              </a:rPr>
              <a:t>E0%A6%AF%E0%A6%BE%E0%A6%AC%E0%A7%87</a:t>
            </a:r>
            <a:r>
              <a:rPr lang="en-US" sz="1700" dirty="0" smtClean="0"/>
              <a:t>?</a:t>
            </a:r>
          </a:p>
          <a:p>
            <a:pPr>
              <a:buNone/>
            </a:pPr>
            <a:r>
              <a:rPr lang="as-IN" sz="1700" dirty="0"/>
              <a:t>প্রাণ-প্রতিবেশ পুনরুদ্ধারের পথনকশা কবে </a:t>
            </a:r>
            <a:r>
              <a:rPr lang="as-IN" sz="1700" dirty="0" smtClean="0"/>
              <a:t>হবে</a:t>
            </a:r>
            <a:r>
              <a:rPr lang="en-US" sz="1700" dirty="0"/>
              <a:t> (When will the roadmap for the restoration of life and environment be</a:t>
            </a:r>
            <a:r>
              <a:rPr lang="en-US" sz="1700" dirty="0" smtClean="0"/>
              <a:t>?)</a:t>
            </a:r>
          </a:p>
          <a:p>
            <a:pPr>
              <a:buNone/>
            </a:pPr>
            <a:r>
              <a:rPr lang="en-US" sz="1700" dirty="0"/>
              <a:t>https://www.prothomalo.com/opinion/%E0%A6%AA%E0%A7%8D%E0%A6%B0%E0%A6%BE%E0%A6%A3-%E0%A6%AA%E0%A7%8D%E0%A6%B0%E0%A6%A4%E0%A6%BF%E0%A6%AC%E0%A7%87%E0%A6%B6-%E0%A6%AA%E0%A7%81%E0%A6%A8%E0%A6%B0%E0%A7%81%E0%A6%A6%E0%A7%8D%E0%A6%A7%E0%A6%BE%E0%A6%B0%E0%A7%87%E0%A6%B0-%E0%A6%AA%E0%A6%A5%E0%A6%A8%E0%A6%95%E0%A6%B6%E0%A6%BE-%E0%A6%95%E0%A6%AC%E0%A7%87-%</a:t>
            </a:r>
            <a:r>
              <a:rPr lang="en-US" sz="1700" dirty="0" smtClean="0"/>
              <a:t>E0%A6%B9%E0%A6%AC%E0%A7%87?</a:t>
            </a:r>
            <a:endParaRPr lang="en-US" sz="1700" dirty="0"/>
          </a:p>
        </p:txBody>
      </p:sp>
      <p:sp>
        <p:nvSpPr>
          <p:cNvPr id="4" name="Slide Number Placeholder 3"/>
          <p:cNvSpPr>
            <a:spLocks noGrp="1"/>
          </p:cNvSpPr>
          <p:nvPr>
            <p:ph type="sldNum" sz="quarter" idx="12"/>
          </p:nvPr>
        </p:nvSpPr>
        <p:spPr/>
        <p:txBody>
          <a:bodyPr/>
          <a:lstStyle/>
          <a:p>
            <a:fld id="{38ED17DF-0605-4DEE-91E9-393017ABA7F3}" type="slidenum">
              <a:rPr lang="en-US" smtClean="0"/>
              <a:pPr/>
              <a:t>63</a:t>
            </a:fld>
            <a:endParaRPr lang="en-US" dirty="0"/>
          </a:p>
        </p:txBody>
      </p:sp>
    </p:spTree>
    <p:extLst>
      <p:ext uri="{BB962C8B-B14F-4D97-AF65-F5344CB8AC3E}">
        <p14:creationId xmlns:p14="http://schemas.microsoft.com/office/powerpoint/2010/main" val="4137027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742950"/>
            <a:ext cx="6279482" cy="8667750"/>
          </a:xfrm>
        </p:spPr>
        <p:txBody>
          <a:bodyPr>
            <a:normAutofit/>
          </a:bodyPr>
          <a:lstStyle/>
          <a:p>
            <a:pPr algn="ctr">
              <a:buNone/>
            </a:pPr>
            <a:r>
              <a:rPr lang="en-US" sz="2800" b="1" dirty="0" smtClean="0">
                <a:solidFill>
                  <a:schemeClr val="accent6">
                    <a:lumMod val="75000"/>
                  </a:schemeClr>
                </a:solidFill>
              </a:rPr>
              <a:t>Research and Op-ed </a:t>
            </a:r>
          </a:p>
          <a:p>
            <a:pPr>
              <a:buNone/>
            </a:pPr>
            <a:r>
              <a:rPr lang="en-US" sz="1400" dirty="0"/>
              <a:t>BANGLADESH ECONOMIC UPDATE | VOLUME 12 NO. 10. JUNE 2021 </a:t>
            </a:r>
            <a:endParaRPr lang="en-US" sz="1400" dirty="0" smtClean="0"/>
          </a:p>
          <a:p>
            <a:pPr>
              <a:buNone/>
            </a:pPr>
            <a:r>
              <a:rPr lang="en-US" sz="1400" dirty="0"/>
              <a:t>WHITHER STABILISATION AND TRANSFORMATION </a:t>
            </a:r>
            <a:r>
              <a:rPr lang="en-US" sz="1400" dirty="0" smtClean="0"/>
              <a:t>FROM SLOWDOWN </a:t>
            </a:r>
            <a:r>
              <a:rPr lang="en-US" sz="1400" dirty="0"/>
              <a:t>OF THE ECONOMY</a:t>
            </a:r>
            <a:endParaRPr lang="en-US" sz="1400" dirty="0" smtClean="0"/>
          </a:p>
          <a:p>
            <a:pPr>
              <a:buNone/>
            </a:pPr>
            <a:r>
              <a:rPr lang="en-US" sz="1400" dirty="0" smtClean="0"/>
              <a:t>A </a:t>
            </a:r>
            <a:r>
              <a:rPr lang="en-US" sz="1400" dirty="0"/>
              <a:t>RAPID ASSESSMENT OF NATIONAL BUDGET </a:t>
            </a:r>
            <a:r>
              <a:rPr lang="en-US" sz="1400" dirty="0" smtClean="0"/>
              <a:t>2021-22</a:t>
            </a:r>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64</a:t>
            </a:fld>
            <a:endParaRPr lang="en-US" dirty="0"/>
          </a:p>
        </p:txBody>
      </p:sp>
      <p:pic>
        <p:nvPicPr>
          <p:cNvPr id="5" name="Picture 4"/>
          <p:cNvPicPr>
            <a:picLocks noChangeAspect="1"/>
          </p:cNvPicPr>
          <p:nvPr/>
        </p:nvPicPr>
        <p:blipFill rotWithShape="1">
          <a:blip r:embed="rId2"/>
          <a:srcRect l="45716" t="21107" r="25187" b="6963"/>
          <a:stretch/>
        </p:blipFill>
        <p:spPr>
          <a:xfrm>
            <a:off x="956495" y="2316410"/>
            <a:ext cx="5104428" cy="7094290"/>
          </a:xfrm>
          <a:prstGeom prst="rect">
            <a:avLst/>
          </a:prstGeom>
        </p:spPr>
      </p:pic>
    </p:spTree>
    <p:extLst>
      <p:ext uri="{BB962C8B-B14F-4D97-AF65-F5344CB8AC3E}">
        <p14:creationId xmlns:p14="http://schemas.microsoft.com/office/powerpoint/2010/main" val="23719637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0"/>
            <a:ext cx="5915025" cy="8122180"/>
          </a:xfrm>
        </p:spPr>
        <p:txBody>
          <a:bodyPr>
            <a:normAutofit/>
          </a:bodyPr>
          <a:lstStyle/>
          <a:p>
            <a:pPr algn="ctr">
              <a:buNone/>
            </a:pPr>
            <a:r>
              <a:rPr lang="en-US" sz="2800" b="1" dirty="0" smtClean="0">
                <a:solidFill>
                  <a:schemeClr val="accent6">
                    <a:lumMod val="75000"/>
                  </a:schemeClr>
                </a:solidFill>
              </a:rPr>
              <a:t>Media Engagement </a:t>
            </a:r>
          </a:p>
          <a:p>
            <a:pPr>
              <a:buNone/>
            </a:pPr>
            <a:r>
              <a:rPr lang="en-US" sz="1400" dirty="0">
                <a:hlinkClick r:id="rId2"/>
              </a:rPr>
              <a:t>https://</a:t>
            </a:r>
            <a:r>
              <a:rPr lang="en-US" sz="1400" dirty="0" smtClean="0">
                <a:hlinkClick r:id="rId2"/>
              </a:rPr>
              <a:t>www.youtube.com/watch?v=4ej8tLei_9Q</a:t>
            </a: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a:p>
          <a:p>
            <a:pPr>
              <a:buNone/>
            </a:pPr>
            <a:endParaRPr lang="en-US" sz="1400" dirty="0"/>
          </a:p>
          <a:p>
            <a:pPr>
              <a:buNone/>
            </a:pPr>
            <a:r>
              <a:rPr lang="en-US" sz="1400" dirty="0">
                <a:hlinkClick r:id="rId3"/>
              </a:rPr>
              <a:t>https://</a:t>
            </a:r>
            <a:r>
              <a:rPr lang="en-US" sz="1400" dirty="0" smtClean="0">
                <a:hlinkClick r:id="rId3"/>
              </a:rPr>
              <a:t>www.youtube.com/watch?v=Nr17j4vDbBY</a:t>
            </a: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a:p>
          <a:p>
            <a:pPr>
              <a:buNone/>
            </a:pPr>
            <a:endParaRPr lang="en-US" sz="1400" dirty="0" smtClean="0"/>
          </a:p>
          <a:p>
            <a:pPr>
              <a:buNone/>
            </a:pPr>
            <a:endParaRPr lang="en-US" sz="1400" dirty="0" smtClean="0"/>
          </a:p>
          <a:p>
            <a:pPr>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65</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609" y="1577193"/>
            <a:ext cx="2983801" cy="22395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609" y="4593836"/>
            <a:ext cx="2983801" cy="223785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609" y="7081682"/>
            <a:ext cx="2983801" cy="2456973"/>
          </a:xfrm>
          <a:prstGeom prst="rect">
            <a:avLst/>
          </a:prstGeom>
        </p:spPr>
      </p:pic>
    </p:spTree>
    <p:extLst>
      <p:ext uri="{BB962C8B-B14F-4D97-AF65-F5344CB8AC3E}">
        <p14:creationId xmlns:p14="http://schemas.microsoft.com/office/powerpoint/2010/main" val="22884251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812800"/>
            <a:ext cx="5872163" cy="9093200"/>
          </a:xfrm>
        </p:spPr>
        <p:txBody>
          <a:bodyPr>
            <a:normAutofit/>
          </a:bodyPr>
          <a:lstStyle/>
          <a:p>
            <a:pPr algn="ctr">
              <a:buNone/>
            </a:pPr>
            <a:r>
              <a:rPr lang="en-US" sz="2800" b="1" dirty="0" smtClean="0">
                <a:solidFill>
                  <a:schemeClr val="accent6">
                    <a:lumMod val="75000"/>
                  </a:schemeClr>
                </a:solidFill>
              </a:rPr>
              <a:t>Action Research </a:t>
            </a:r>
          </a:p>
          <a:p>
            <a:pPr marL="0" indent="0" algn="just">
              <a:buNone/>
            </a:pPr>
            <a:r>
              <a:rPr lang="en-US" sz="1400" dirty="0"/>
              <a:t>The members of </a:t>
            </a:r>
            <a:r>
              <a:rPr lang="en-US" sz="1400" dirty="0" err="1"/>
              <a:t>Harinagar</a:t>
            </a:r>
            <a:r>
              <a:rPr lang="en-US" sz="1400" dirty="0"/>
              <a:t> Forest People Cooperative are discussing various issues such as </a:t>
            </a:r>
            <a:r>
              <a:rPr lang="en-US" sz="1400" i="1" dirty="0" err="1"/>
              <a:t>golpata</a:t>
            </a:r>
            <a:r>
              <a:rPr lang="en-US" sz="1400" dirty="0"/>
              <a:t> culture, honey and wax culture, </a:t>
            </a:r>
            <a:r>
              <a:rPr lang="en-US" sz="1400" dirty="0" smtClean="0"/>
              <a:t>fishing, savings scheme  </a:t>
            </a:r>
            <a:r>
              <a:rPr lang="en-US" sz="1400" dirty="0"/>
              <a:t>and socio-economic issues during the </a:t>
            </a:r>
            <a:r>
              <a:rPr lang="en-US" sz="1400" dirty="0" smtClean="0"/>
              <a:t>pandemic in their monthly meeting  (Photo-lower left). The honey and wax culture by the TRUs using traditional knowledge (Photo lower right). </a:t>
            </a:r>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r>
              <a:rPr lang="en-US" sz="1400" dirty="0" smtClean="0"/>
              <a:t>A TRU women receiving relief providing to the  pandemic impacted people by the local government (Photo-lower left). On the other hand, TRUs also participate with forest department officials as a measure to co-management effort to patrol against illegal harvesting using poison or prohibited nets.   </a:t>
            </a:r>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smtClean="0"/>
          </a:p>
          <a:p>
            <a:pPr marL="0" indent="0" algn="just">
              <a:buNone/>
            </a:pPr>
            <a:endParaRPr lang="en-US" sz="14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66</a:t>
            </a:fld>
            <a:endParaRPr lang="en-US" dirty="0"/>
          </a:p>
        </p:txBody>
      </p:sp>
      <p:pic>
        <p:nvPicPr>
          <p:cNvPr id="5" name="Picture 4" descr="C:\Users\User\Desktop\june 21 Picture\KRmW.png"/>
          <p:cNvPicPr/>
          <p:nvPr/>
        </p:nvPicPr>
        <p:blipFill>
          <a:blip r:embed="rId2">
            <a:extLst>
              <a:ext uri="{28A0092B-C50C-407E-A947-70E740481C1C}">
                <a14:useLocalDpi xmlns:a14="http://schemas.microsoft.com/office/drawing/2010/main" val="0"/>
              </a:ext>
            </a:extLst>
          </a:blip>
          <a:srcRect/>
          <a:stretch>
            <a:fillRect/>
          </a:stretch>
        </p:blipFill>
        <p:spPr bwMode="auto">
          <a:xfrm>
            <a:off x="514351" y="2556141"/>
            <a:ext cx="3143250" cy="1727868"/>
          </a:xfrm>
          <a:prstGeom prst="rect">
            <a:avLst/>
          </a:prstGeom>
          <a:noFill/>
          <a:ln>
            <a:noFill/>
          </a:ln>
        </p:spPr>
      </p:pic>
      <p:pic>
        <p:nvPicPr>
          <p:cNvPr id="6" name="Picture 5" descr="C:\Users\User\Desktop\fpp-9.PNG"/>
          <p:cNvPicPr/>
          <p:nvPr/>
        </p:nvPicPr>
        <p:blipFill>
          <a:blip r:embed="rId3">
            <a:extLst>
              <a:ext uri="{28A0092B-C50C-407E-A947-70E740481C1C}">
                <a14:useLocalDpi xmlns:a14="http://schemas.microsoft.com/office/drawing/2010/main" val="0"/>
              </a:ext>
            </a:extLst>
          </a:blip>
          <a:srcRect/>
          <a:stretch>
            <a:fillRect/>
          </a:stretch>
        </p:blipFill>
        <p:spPr bwMode="auto">
          <a:xfrm>
            <a:off x="3658585" y="2556141"/>
            <a:ext cx="2826448" cy="1727868"/>
          </a:xfrm>
          <a:prstGeom prst="rect">
            <a:avLst/>
          </a:prstGeom>
          <a:noFill/>
          <a:ln>
            <a:noFill/>
          </a:ln>
        </p:spPr>
      </p:pic>
      <p:pic>
        <p:nvPicPr>
          <p:cNvPr id="7" name="Picture 6" descr="C:\Users\User\Desktop\june 21 Picture\fpp pic 2021-06-01_210904-390x205.png"/>
          <p:cNvPicPr/>
          <p:nvPr/>
        </p:nvPicPr>
        <p:blipFill>
          <a:blip r:embed="rId4">
            <a:extLst>
              <a:ext uri="{28A0092B-C50C-407E-A947-70E740481C1C}">
                <a14:useLocalDpi xmlns:a14="http://schemas.microsoft.com/office/drawing/2010/main" val="0"/>
              </a:ext>
            </a:extLst>
          </a:blip>
          <a:srcRect/>
          <a:stretch>
            <a:fillRect/>
          </a:stretch>
        </p:blipFill>
        <p:spPr bwMode="auto">
          <a:xfrm>
            <a:off x="514350" y="5693376"/>
            <a:ext cx="3143252" cy="1939323"/>
          </a:xfrm>
          <a:prstGeom prst="rect">
            <a:avLst/>
          </a:prstGeom>
          <a:noFill/>
          <a:ln>
            <a:noFill/>
          </a:ln>
        </p:spPr>
      </p:pic>
      <p:pic>
        <p:nvPicPr>
          <p:cNvPr id="8" name="Picture 7" descr="C:\Users\User\Desktop\june 21 Picture\fpp pic 2021-06-02_.png"/>
          <p:cNvPicPr/>
          <p:nvPr/>
        </p:nvPicPr>
        <p:blipFill>
          <a:blip r:embed="rId5">
            <a:extLst>
              <a:ext uri="{28A0092B-C50C-407E-A947-70E740481C1C}">
                <a14:useLocalDpi xmlns:a14="http://schemas.microsoft.com/office/drawing/2010/main" val="0"/>
              </a:ext>
            </a:extLst>
          </a:blip>
          <a:srcRect/>
          <a:stretch>
            <a:fillRect/>
          </a:stretch>
        </p:blipFill>
        <p:spPr bwMode="auto">
          <a:xfrm>
            <a:off x="3659569" y="5693376"/>
            <a:ext cx="2824480" cy="1939323"/>
          </a:xfrm>
          <a:prstGeom prst="rect">
            <a:avLst/>
          </a:prstGeom>
          <a:noFill/>
          <a:ln>
            <a:noFill/>
          </a:ln>
        </p:spPr>
      </p:pic>
    </p:spTree>
    <p:extLst>
      <p:ext uri="{BB962C8B-B14F-4D97-AF65-F5344CB8AC3E}">
        <p14:creationId xmlns:p14="http://schemas.microsoft.com/office/powerpoint/2010/main" val="1277541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3195" y="4216216"/>
            <a:ext cx="5143500" cy="1111358"/>
          </a:xfrm>
        </p:spPr>
        <p:txBody>
          <a:bodyPr>
            <a:normAutofit/>
          </a:bodyPr>
          <a:lstStyle/>
          <a:p>
            <a:r>
              <a:rPr lang="en-US" b="1" dirty="0" smtClean="0">
                <a:solidFill>
                  <a:schemeClr val="accent6">
                    <a:lumMod val="75000"/>
                  </a:schemeClr>
                </a:solidFill>
              </a:rPr>
              <a:t>Unnayan </a:t>
            </a:r>
            <a:r>
              <a:rPr lang="en-US" b="1" dirty="0">
                <a:solidFill>
                  <a:schemeClr val="accent6">
                    <a:lumMod val="75000"/>
                  </a:schemeClr>
                </a:solidFill>
              </a:rPr>
              <a:t>Onneshan </a:t>
            </a:r>
            <a:endParaRPr lang="en-US" b="1" dirty="0" smtClean="0">
              <a:solidFill>
                <a:schemeClr val="accent6">
                  <a:lumMod val="75000"/>
                </a:schemeClr>
              </a:solidFill>
            </a:endParaRPr>
          </a:p>
          <a:p>
            <a:r>
              <a:rPr lang="en-US" b="1" dirty="0" smtClean="0">
                <a:solidFill>
                  <a:schemeClr val="accent6">
                    <a:lumMod val="75000"/>
                  </a:schemeClr>
                </a:solidFill>
              </a:rPr>
              <a:t>Book </a:t>
            </a:r>
            <a:r>
              <a:rPr lang="en-US" b="1" dirty="0">
                <a:solidFill>
                  <a:schemeClr val="accent6">
                    <a:lumMod val="75000"/>
                  </a:schemeClr>
                </a:solidFill>
              </a:rPr>
              <a:t>Series </a:t>
            </a:r>
          </a:p>
        </p:txBody>
      </p:sp>
      <p:sp>
        <p:nvSpPr>
          <p:cNvPr id="6" name="Slide Number Placeholder 5"/>
          <p:cNvSpPr>
            <a:spLocks noGrp="1"/>
          </p:cNvSpPr>
          <p:nvPr>
            <p:ph type="sldNum" sz="quarter" idx="12"/>
          </p:nvPr>
        </p:nvSpPr>
        <p:spPr>
          <a:xfrm>
            <a:off x="4928807" y="9378597"/>
            <a:ext cx="1543050" cy="527403"/>
          </a:xfrm>
        </p:spPr>
        <p:txBody>
          <a:bodyPr/>
          <a:lstStyle/>
          <a:p>
            <a:fld id="{38ED17DF-0605-4DEE-91E9-393017ABA7F3}" type="slidenum">
              <a:rPr lang="en-US" sz="1100" b="1" smtClean="0">
                <a:solidFill>
                  <a:schemeClr val="bg1"/>
                </a:solidFill>
              </a:rPr>
              <a:pPr/>
              <a:t>67</a:t>
            </a:fld>
            <a:endParaRPr lang="en-US" sz="1100" b="1" dirty="0">
              <a:solidFill>
                <a:schemeClr val="bg1"/>
              </a:solidFill>
            </a:endParaRPr>
          </a:p>
        </p:txBody>
      </p:sp>
    </p:spTree>
    <p:extLst>
      <p:ext uri="{BB962C8B-B14F-4D97-AF65-F5344CB8AC3E}">
        <p14:creationId xmlns:p14="http://schemas.microsoft.com/office/powerpoint/2010/main" val="30189493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990600"/>
            <a:ext cx="5915025" cy="8314038"/>
          </a:xfrm>
        </p:spPr>
        <p:txBody>
          <a:bodyPr>
            <a:normAutofit/>
          </a:bodyPr>
          <a:lstStyle/>
          <a:p>
            <a:pPr marL="0" indent="0" algn="ctr">
              <a:buNone/>
            </a:pPr>
            <a:r>
              <a:rPr lang="en-US" sz="1800" b="1" dirty="0">
                <a:solidFill>
                  <a:schemeClr val="accent6">
                    <a:lumMod val="75000"/>
                  </a:schemeClr>
                </a:solidFill>
              </a:rPr>
              <a:t>The Unnayan Onneshan Book </a:t>
            </a:r>
            <a:r>
              <a:rPr lang="en-US" sz="1800" b="1" dirty="0" smtClean="0">
                <a:solidFill>
                  <a:schemeClr val="accent6">
                    <a:lumMod val="75000"/>
                  </a:schemeClr>
                </a:solidFill>
              </a:rPr>
              <a:t>Series </a:t>
            </a:r>
            <a:endParaRPr lang="en-US" sz="1800" b="1" dirty="0">
              <a:solidFill>
                <a:schemeClr val="accent6">
                  <a:lumMod val="75000"/>
                </a:schemeClr>
              </a:solidFill>
            </a:endParaRPr>
          </a:p>
          <a:p>
            <a:pPr algn="just">
              <a:buFont typeface="Wingdings" panose="05000000000000000000" pitchFamily="2" charset="2"/>
              <a:buChar char="v"/>
            </a:pPr>
            <a:r>
              <a:rPr lang="en-US" sz="1100" dirty="0"/>
              <a:t>New Theory and Evidence on Development: The Case of Bangladesh</a:t>
            </a:r>
          </a:p>
          <a:p>
            <a:pPr algn="just">
              <a:buFont typeface="Wingdings" panose="05000000000000000000" pitchFamily="2" charset="2"/>
              <a:buChar char="v"/>
            </a:pPr>
            <a:r>
              <a:rPr lang="en-US" sz="1100" dirty="0" smtClean="0"/>
              <a:t>Representational </a:t>
            </a:r>
            <a:r>
              <a:rPr lang="en-US" sz="1100" dirty="0"/>
              <a:t>and Responsive: An Enquiry into Fiscal and Monetary Policymaking in Bangladesh</a:t>
            </a:r>
          </a:p>
          <a:p>
            <a:pPr algn="just">
              <a:buFont typeface="Wingdings" panose="05000000000000000000" pitchFamily="2" charset="2"/>
              <a:buChar char="v"/>
            </a:pPr>
            <a:r>
              <a:rPr lang="en-US" sz="1100" dirty="0" smtClean="0"/>
              <a:t>Public </a:t>
            </a:r>
            <a:r>
              <a:rPr lang="en-US" sz="1100" dirty="0"/>
              <a:t>Good and Public society: An Exploration into Social Policies in Bangladesh</a:t>
            </a:r>
          </a:p>
          <a:p>
            <a:pPr algn="just">
              <a:buFont typeface="Wingdings" panose="05000000000000000000" pitchFamily="2" charset="2"/>
              <a:buChar char="v"/>
            </a:pPr>
            <a:r>
              <a:rPr lang="en-US" sz="1100" dirty="0" smtClean="0"/>
              <a:t>Transition </a:t>
            </a:r>
            <a:r>
              <a:rPr lang="en-US" sz="1100" dirty="0"/>
              <a:t>and Transformation: In Quest of Expansion of Productive Capacity through Capital, Labour and Technology in Bangladesh</a:t>
            </a:r>
          </a:p>
          <a:p>
            <a:pPr algn="just">
              <a:buFont typeface="Wingdings" panose="05000000000000000000" pitchFamily="2" charset="2"/>
              <a:buChar char="v"/>
            </a:pPr>
            <a:r>
              <a:rPr lang="en-US" sz="1100" dirty="0" smtClean="0"/>
              <a:t>Wellbeing </a:t>
            </a:r>
            <a:r>
              <a:rPr lang="en-US" sz="1100" dirty="0"/>
              <a:t>of Nature: An Examination into Natural Resource, Biodiversity and Climate Change in Bangladesh</a:t>
            </a:r>
          </a:p>
          <a:p>
            <a:pPr algn="just">
              <a:buFont typeface="Wingdings" panose="05000000000000000000" pitchFamily="2" charset="2"/>
              <a:buChar char="v"/>
            </a:pPr>
            <a:r>
              <a:rPr lang="en-US" sz="1100" dirty="0" smtClean="0"/>
              <a:t>Agrarian </a:t>
            </a:r>
            <a:r>
              <a:rPr lang="en-US" sz="1100" dirty="0"/>
              <a:t>Transition: Land Transactions and Accumulation in Bangladesh </a:t>
            </a:r>
            <a:endParaRPr lang="en-US" sz="1100" dirty="0" smtClean="0"/>
          </a:p>
          <a:p>
            <a:pPr algn="just">
              <a:buFont typeface="Wingdings" panose="05000000000000000000" pitchFamily="2" charset="2"/>
              <a:buChar char="v"/>
            </a:pPr>
            <a:r>
              <a:rPr lang="en-US" sz="1100" dirty="0" err="1" smtClean="0">
                <a:latin typeface="Kalpurush" panose="02000600000000000000" pitchFamily="2" charset="0"/>
                <a:cs typeface="Kalpurush" panose="02000600000000000000" pitchFamily="2" charset="0"/>
              </a:rPr>
              <a:t>রাজনৈতিক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বন্দোবস্ত</a:t>
            </a:r>
            <a:r>
              <a:rPr lang="en-US" sz="1100" dirty="0" smtClean="0">
                <a:latin typeface="Kalpurush" panose="02000600000000000000" pitchFamily="2" charset="0"/>
                <a:cs typeface="Kalpurush" panose="02000600000000000000" pitchFamily="2" charset="0"/>
              </a:rPr>
              <a:t> ও </a:t>
            </a:r>
            <a:r>
              <a:rPr lang="en-US" sz="1100" dirty="0" err="1" smtClean="0">
                <a:latin typeface="Kalpurush" panose="02000600000000000000" pitchFamily="2" charset="0"/>
                <a:cs typeface="Kalpurush" panose="02000600000000000000" pitchFamily="2" charset="0"/>
              </a:rPr>
              <a:t>অর্থনৈতিক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ফলাফল</a:t>
            </a:r>
            <a:r>
              <a:rPr lang="en-US" sz="1100" dirty="0" smtClean="0">
                <a:latin typeface="Kalpurush" panose="02000600000000000000" pitchFamily="2" charset="0"/>
                <a:cs typeface="Kalpurush" panose="02000600000000000000" pitchFamily="2" charset="0"/>
              </a:rPr>
              <a:t> </a:t>
            </a:r>
          </a:p>
          <a:p>
            <a:pPr algn="just">
              <a:buFont typeface="Wingdings" panose="05000000000000000000" pitchFamily="2" charset="2"/>
              <a:buChar char="v"/>
            </a:pPr>
            <a:r>
              <a:rPr lang="en-US" sz="1100" dirty="0" smtClean="0"/>
              <a:t>Numbers and Narratives  in Bangladesh’s Economic </a:t>
            </a:r>
            <a:r>
              <a:rPr lang="en-US" sz="1100" dirty="0" err="1" smtClean="0"/>
              <a:t>Devolopment</a:t>
            </a:r>
            <a:endParaRPr lang="en-US" sz="1100" dirty="0" smtClean="0"/>
          </a:p>
          <a:p>
            <a:pPr algn="just">
              <a:buFont typeface="Wingdings" panose="05000000000000000000" pitchFamily="2" charset="2"/>
              <a:buChar char="v"/>
            </a:pPr>
            <a:r>
              <a:rPr lang="en-US" sz="1100" dirty="0"/>
              <a:t>The </a:t>
            </a:r>
            <a:r>
              <a:rPr lang="en-US" sz="1100" dirty="0" smtClean="0"/>
              <a:t>Sundarbans: Traditional </a:t>
            </a:r>
            <a:r>
              <a:rPr lang="en-US" sz="1100" dirty="0"/>
              <a:t>Knowledge, Customary Sustainable Use and Community Based Innovation </a:t>
            </a:r>
            <a:endParaRPr lang="en-US" sz="1100" dirty="0" smtClean="0"/>
          </a:p>
          <a:p>
            <a:pPr algn="just">
              <a:buFont typeface="Wingdings" panose="05000000000000000000" pitchFamily="2" charset="2"/>
              <a:buChar char="v"/>
            </a:pPr>
            <a:r>
              <a:rPr lang="en-US" sz="1100" dirty="0" err="1" smtClean="0">
                <a:latin typeface="Kalpurush" panose="02000600000000000000" pitchFamily="2" charset="0"/>
                <a:cs typeface="Kalpurush" panose="02000600000000000000" pitchFamily="2" charset="0"/>
              </a:rPr>
              <a:t>যুদ্ধোত্তর</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থেকে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করোনাকালঃ</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বাংলাদেশের</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পঞ্চাশ</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বছরের</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রাজনৈতিক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অর্থনীতি</a:t>
            </a:r>
            <a:r>
              <a:rPr lang="en-US" sz="1100" dirty="0" smtClean="0">
                <a:latin typeface="Kalpurush" panose="02000600000000000000" pitchFamily="2" charset="0"/>
                <a:cs typeface="Kalpurush" panose="02000600000000000000" pitchFamily="2" charset="0"/>
              </a:rPr>
              <a:t> (১৯৭১-২০২০) </a:t>
            </a:r>
          </a:p>
          <a:p>
            <a:pPr algn="just">
              <a:buFont typeface="Wingdings" panose="05000000000000000000" pitchFamily="2" charset="2"/>
              <a:buChar char="v"/>
            </a:pPr>
            <a:r>
              <a:rPr lang="en-US" sz="1100" dirty="0"/>
              <a:t> COVID-19 and Bangladesh: </a:t>
            </a:r>
            <a:r>
              <a:rPr lang="en-US" sz="1100" dirty="0" smtClean="0"/>
              <a:t>Response</a:t>
            </a:r>
            <a:r>
              <a:rPr lang="en-US" sz="1100" dirty="0"/>
              <a:t>, Rights &amp; </a:t>
            </a:r>
            <a:r>
              <a:rPr lang="en-US" sz="1100" dirty="0" smtClean="0"/>
              <a:t>Resilience</a:t>
            </a:r>
          </a:p>
          <a:p>
            <a:pPr algn="just">
              <a:buFont typeface="Wingdings" panose="05000000000000000000" pitchFamily="2" charset="2"/>
              <a:buChar char="v"/>
            </a:pPr>
            <a:endParaRPr lang="en-US" sz="1100" dirty="0"/>
          </a:p>
          <a:p>
            <a:pPr marL="0" indent="0" algn="just">
              <a:buNone/>
            </a:pPr>
            <a:endParaRPr lang="en-US" sz="1100" dirty="0" smtClean="0"/>
          </a:p>
          <a:p>
            <a:pPr marL="0" indent="0" algn="just">
              <a:buNone/>
            </a:pPr>
            <a:endParaRPr lang="en-US" sz="1100" dirty="0" smtClean="0"/>
          </a:p>
        </p:txBody>
      </p:sp>
      <p:sp>
        <p:nvSpPr>
          <p:cNvPr id="6" name="Slide Number Placeholder 5"/>
          <p:cNvSpPr>
            <a:spLocks noGrp="1"/>
          </p:cNvSpPr>
          <p:nvPr>
            <p:ph type="sldNum" sz="quarter" idx="12"/>
          </p:nvPr>
        </p:nvSpPr>
        <p:spPr/>
        <p:txBody>
          <a:bodyPr/>
          <a:lstStyle/>
          <a:p>
            <a:fld id="{38ED17DF-0605-4DEE-91E9-393017ABA7F3}" type="slidenum">
              <a:rPr lang="en-US" smtClean="0"/>
              <a:pPr/>
              <a:t>68</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181" y="5176073"/>
            <a:ext cx="2012747" cy="28426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058" y="5146148"/>
            <a:ext cx="1892969" cy="28725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1157" y="5146148"/>
            <a:ext cx="1753486" cy="2826778"/>
          </a:xfrm>
          <a:prstGeom prst="rect">
            <a:avLst/>
          </a:prstGeom>
        </p:spPr>
      </p:pic>
    </p:spTree>
    <p:extLst>
      <p:ext uri="{BB962C8B-B14F-4D97-AF65-F5344CB8AC3E}">
        <p14:creationId xmlns:p14="http://schemas.microsoft.com/office/powerpoint/2010/main" val="3478473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59809"/>
            <a:ext cx="6256858" cy="8518788"/>
          </a:xfrm>
        </p:spPr>
        <p:txBody>
          <a:bodyPr>
            <a:normAutofit fontScale="92500" lnSpcReduction="10000"/>
          </a:bodyPr>
          <a:lstStyle/>
          <a:p>
            <a:pPr marL="0" indent="0" algn="just">
              <a:buNone/>
            </a:pPr>
            <a:r>
              <a:rPr lang="en-US" sz="1100" b="1" dirty="0"/>
              <a:t>SUMMARY</a:t>
            </a:r>
          </a:p>
          <a:p>
            <a:pPr marL="0" indent="0" algn="just">
              <a:buNone/>
            </a:pPr>
            <a:r>
              <a:rPr lang="en-US" sz="1100" dirty="0"/>
              <a:t>This path-breaking series, first of its kind on a country, is designed with dual attempts of providing alternative economic theories and new empirical validation on ‘development problem.’  The books will deal with both the fundamental theoretical questions and the empirical reality of the capitalist transition through new approaches based on comparative historical political economy analysis by way of a general case Illustrated with reference to Bangladesh.  </a:t>
            </a:r>
          </a:p>
          <a:p>
            <a:pPr marL="0" indent="0" algn="just">
              <a:buNone/>
            </a:pPr>
            <a:r>
              <a:rPr lang="en-US" sz="1100" dirty="0"/>
              <a:t>Second, the books on five different themes, making a departure from, yet providing new insights on, conventional questions of growth, and associated issues such as macroeconomic policy choices, investment priorities, and structural transformation, will include a broader set of concerns as regards societal advancement and environmental sustainability to be comprehensive in both articulation and evidence.  </a:t>
            </a:r>
          </a:p>
          <a:p>
            <a:pPr marL="0" indent="0" algn="just">
              <a:buNone/>
            </a:pPr>
            <a:r>
              <a:rPr lang="en-US" sz="1100" dirty="0"/>
              <a:t>Third, the series is a direct response to fill in the shortcomings of technocratic </a:t>
            </a:r>
            <a:r>
              <a:rPr lang="en-US" sz="1100" dirty="0" err="1"/>
              <a:t>characterisation</a:t>
            </a:r>
            <a:r>
              <a:rPr lang="en-US" sz="1100" dirty="0"/>
              <a:t> of state and government by the mainstream economics in general and economic policy-making in particular through </a:t>
            </a:r>
            <a:r>
              <a:rPr lang="en-US" sz="1100" dirty="0" err="1"/>
              <a:t>contextualising</a:t>
            </a:r>
            <a:r>
              <a:rPr lang="en-US" sz="1100" dirty="0"/>
              <a:t> the fundamental ideas of political economy. Thus the five thematic titles will investigate into a range of contemporary issues to present the role and functioning of deep determinants of development - institutional and political factors - that shape accumulation, technology adoption, and societal progress.  The persistent attempts will be geared to bring to the fore new thinking on the notions of state, not confining to the current preoccupations of government failure or institutional deficiency, but towards finding coherent explanations into how politics and institutional structures embedded in societal compositions and political competitions shape policy choices and outcomes. </a:t>
            </a:r>
          </a:p>
          <a:p>
            <a:pPr marL="0" indent="0" algn="just">
              <a:buNone/>
            </a:pPr>
            <a:r>
              <a:rPr lang="en-US" sz="1100" dirty="0"/>
              <a:t>Fourth, the books will present a new approach to study the subjects to advance theoretical and empirical </a:t>
            </a:r>
            <a:r>
              <a:rPr lang="en-US" sz="1100" dirty="0" err="1"/>
              <a:t>rigour</a:t>
            </a:r>
            <a:r>
              <a:rPr lang="en-US" sz="1100" dirty="0"/>
              <a:t> on the study of development relations, processes, institutions, and policies by engaging disciplines such as history, politics, sociology, and, geography, making a shift from the conventional system of analysis, dominated by narrow apparatuses of economics. </a:t>
            </a:r>
          </a:p>
          <a:p>
            <a:pPr marL="0" indent="0" algn="just">
              <a:buNone/>
            </a:pPr>
            <a:r>
              <a:rPr lang="en-US" sz="1100" dirty="0" smtClean="0"/>
              <a:t>Fifth</a:t>
            </a:r>
            <a:r>
              <a:rPr lang="en-US" sz="1100" dirty="0"/>
              <a:t>, the books will contain different strands of theories and the debates between the competing proponents. Each chapter will focus on the way these different theoretical approaches have evolved, how performance in the long period has been </a:t>
            </a:r>
            <a:r>
              <a:rPr lang="en-US" sz="1100" dirty="0" err="1"/>
              <a:t>analysed</a:t>
            </a:r>
            <a:r>
              <a:rPr lang="en-US" sz="1100" dirty="0"/>
              <a:t>, how both orthodox and alternative heterodox theoretical principles have been applied in the short run, to what extent such conventional analyses are relevant to catching-up process for the countries in capitalist transition, and will provide new theoretical constructs to explain ground </a:t>
            </a:r>
            <a:r>
              <a:rPr lang="en-US" sz="1100" dirty="0" smtClean="0"/>
              <a:t>realities</a:t>
            </a:r>
          </a:p>
          <a:p>
            <a:pPr marL="0" indent="0" algn="just">
              <a:buNone/>
            </a:pPr>
            <a:r>
              <a:rPr lang="en-US" sz="1100" dirty="0" smtClean="0"/>
              <a:t>Sixth</a:t>
            </a:r>
            <a:r>
              <a:rPr lang="en-US" sz="1100" dirty="0"/>
              <a:t>, another important characteristic of these volumes are emphasis on empirical validation, and will be reflected through both developments in empirical methods and an enormous investment in data generation. Beyond mere descriptive, most of the work will occupy on how to identify the cause-effect relationships of institutional or political factors on outcomes. </a:t>
            </a:r>
          </a:p>
          <a:p>
            <a:pPr marL="0" indent="0" algn="just">
              <a:buNone/>
            </a:pPr>
            <a:r>
              <a:rPr lang="en-US" sz="1100" dirty="0"/>
              <a:t>Seventh, the books are designed for the policy makers, entrepreneurs, subject specialists and students who want to concentrate on application of theory and evidence-based policymaking. </a:t>
            </a:r>
            <a:endParaRPr lang="en-US" sz="1100" dirty="0" smtClean="0"/>
          </a:p>
          <a:p>
            <a:pPr marL="0" indent="0" algn="just">
              <a:buNone/>
            </a:pPr>
            <a:r>
              <a:rPr lang="en-US" sz="1100" dirty="0" smtClean="0"/>
              <a:t>The eighth one in Bengali is about the political settlement and economic outcome of Bangladesh . This book divides the history of politics and economics of Bangladesh into four parts and attempts  to critically analyze the economic and political characteristics of each parts . </a:t>
            </a:r>
          </a:p>
          <a:p>
            <a:pPr marL="0" indent="0" algn="just">
              <a:buNone/>
            </a:pPr>
            <a:r>
              <a:rPr lang="en-US" sz="1100" dirty="0" smtClean="0"/>
              <a:t>The ninth one </a:t>
            </a:r>
            <a:r>
              <a:rPr lang="en-US" sz="1100" dirty="0"/>
              <a:t>addresses the numbers and narratives that help analyze the necessary and sufficient conditions of the development of Bangladesh’s economy. The necessary conditions imply the factors of economic growth— land, </a:t>
            </a:r>
            <a:r>
              <a:rPr lang="en-US" sz="1100" dirty="0" err="1"/>
              <a:t>labour</a:t>
            </a:r>
            <a:r>
              <a:rPr lang="en-US" sz="1100" dirty="0"/>
              <a:t>, capital and technology — while sufficient conditions include class, power, political settlement, formal and   informal institutions. Exploring these conditions as well as the numbers and narratives, this book attempts to debunk the myth of a perfectly growing economy.  </a:t>
            </a:r>
            <a:endParaRPr lang="en-US" sz="1100" dirty="0" smtClean="0"/>
          </a:p>
          <a:p>
            <a:pPr marL="0" indent="0" algn="just">
              <a:buNone/>
            </a:pPr>
            <a:r>
              <a:rPr lang="en-US" sz="1100" dirty="0" smtClean="0"/>
              <a:t>The book on </a:t>
            </a:r>
            <a:r>
              <a:rPr lang="en-US" sz="1100" dirty="0"/>
              <a:t>Sundarbans makes an investigation into the traditional and customary knowledge, rules and beliefs practiced by the Traditional Resource Users (TRUs) that are congenial for the conservation of the natural resources of the Sundarbans. It attempts to contemplate the traditional practices of TRUs of the Sundarbans of Bangladesh part and identifies the contributions of traditional practices in the sustainable usage of natural resources. </a:t>
            </a:r>
            <a:r>
              <a:rPr lang="en-US" sz="1100" dirty="0" smtClean="0"/>
              <a:t> </a:t>
            </a:r>
          </a:p>
          <a:p>
            <a:pPr marL="0" indent="0" algn="just">
              <a:buNone/>
            </a:pPr>
            <a:r>
              <a:rPr lang="en-US" sz="1100" dirty="0" smtClean="0"/>
              <a:t>The Bengali one- “</a:t>
            </a:r>
            <a:r>
              <a:rPr lang="en-US" sz="1100" dirty="0" err="1">
                <a:latin typeface="Kalpurush" panose="02000600000000000000" pitchFamily="2" charset="0"/>
                <a:cs typeface="Kalpurush" panose="02000600000000000000" pitchFamily="2" charset="0"/>
              </a:rPr>
              <a:t>যুদ্ধোত্তর</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থেকে</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করোনাকালঃ</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বাংলাদেশের</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পঞ্চাশ</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বছরের</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রাজনৈতিক</a:t>
            </a:r>
            <a:r>
              <a:rPr lang="en-US" sz="1100" dirty="0">
                <a:latin typeface="Kalpurush" panose="02000600000000000000" pitchFamily="2" charset="0"/>
                <a:cs typeface="Kalpurush" panose="02000600000000000000" pitchFamily="2" charset="0"/>
              </a:rPr>
              <a:t> </a:t>
            </a:r>
            <a:r>
              <a:rPr lang="en-US" sz="1100" dirty="0" err="1">
                <a:latin typeface="Kalpurush" panose="02000600000000000000" pitchFamily="2" charset="0"/>
                <a:cs typeface="Kalpurush" panose="02000600000000000000" pitchFamily="2" charset="0"/>
              </a:rPr>
              <a:t>অর্থনীতি</a:t>
            </a:r>
            <a:r>
              <a:rPr lang="en-US" sz="1100" dirty="0">
                <a:latin typeface="Kalpurush" panose="02000600000000000000" pitchFamily="2" charset="0"/>
                <a:cs typeface="Kalpurush" panose="02000600000000000000" pitchFamily="2" charset="0"/>
              </a:rPr>
              <a:t> (১৯৭১-২০২০</a:t>
            </a:r>
            <a:r>
              <a:rPr lang="en-US" sz="1100" dirty="0" smtClean="0">
                <a:latin typeface="Kalpurush" panose="02000600000000000000" pitchFamily="2" charset="0"/>
                <a:cs typeface="Kalpurush" panose="02000600000000000000" pitchFamily="2" charset="0"/>
              </a:rPr>
              <a:t>)”</a:t>
            </a:r>
            <a:r>
              <a:rPr lang="en-US" sz="1100" dirty="0" smtClean="0"/>
              <a:t> is extended version of the </a:t>
            </a:r>
            <a:r>
              <a:rPr lang="en-US" sz="1100" dirty="0" smtClean="0">
                <a:latin typeface="Kalpurush" panose="02000600000000000000" pitchFamily="2" charset="0"/>
                <a:cs typeface="Kalpurush" panose="02000600000000000000" pitchFamily="2" charset="0"/>
              </a:rPr>
              <a:t>“</a:t>
            </a:r>
            <a:r>
              <a:rPr lang="en-US" sz="1100" dirty="0" err="1" smtClean="0">
                <a:latin typeface="Kalpurush" panose="02000600000000000000" pitchFamily="2" charset="0"/>
                <a:cs typeface="Kalpurush" panose="02000600000000000000" pitchFamily="2" charset="0"/>
              </a:rPr>
              <a:t>রাজনৈতিক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বন্দোবস্তো</a:t>
            </a:r>
            <a:r>
              <a:rPr lang="en-US" sz="1100" dirty="0" smtClean="0">
                <a:latin typeface="Kalpurush" panose="02000600000000000000" pitchFamily="2" charset="0"/>
                <a:cs typeface="Kalpurush" panose="02000600000000000000" pitchFamily="2" charset="0"/>
              </a:rPr>
              <a:t> ও </a:t>
            </a:r>
            <a:r>
              <a:rPr lang="en-US" sz="1100" dirty="0" err="1" smtClean="0">
                <a:latin typeface="Kalpurush" panose="02000600000000000000" pitchFamily="2" charset="0"/>
                <a:cs typeface="Kalpurush" panose="02000600000000000000" pitchFamily="2" charset="0"/>
              </a:rPr>
              <a:t>অর্থনৈতিক</a:t>
            </a:r>
            <a:r>
              <a:rPr lang="en-US" sz="1100" dirty="0" smtClean="0">
                <a:latin typeface="Kalpurush" panose="02000600000000000000" pitchFamily="2" charset="0"/>
                <a:cs typeface="Kalpurush" panose="02000600000000000000" pitchFamily="2" charset="0"/>
              </a:rPr>
              <a:t> </a:t>
            </a:r>
            <a:r>
              <a:rPr lang="en-US" sz="1100" dirty="0" err="1" smtClean="0">
                <a:latin typeface="Kalpurush" panose="02000600000000000000" pitchFamily="2" charset="0"/>
                <a:cs typeface="Kalpurush" panose="02000600000000000000" pitchFamily="2" charset="0"/>
              </a:rPr>
              <a:t>ফলাফল</a:t>
            </a:r>
            <a:r>
              <a:rPr lang="en-US" sz="1100" dirty="0" smtClean="0">
                <a:latin typeface="Kalpurush" panose="02000600000000000000" pitchFamily="2" charset="0"/>
                <a:cs typeface="Kalpurush" panose="02000600000000000000" pitchFamily="2" charset="0"/>
              </a:rPr>
              <a:t>” </a:t>
            </a:r>
            <a:r>
              <a:rPr lang="en-US" sz="1100" dirty="0" smtClean="0"/>
              <a:t>which includes a new chapter regarding COVID-19 and provides recovery path of the economy from the ongoing pandemic </a:t>
            </a:r>
            <a:r>
              <a:rPr lang="en-US" sz="1100" dirty="0"/>
              <a:t>based on new </a:t>
            </a:r>
            <a:r>
              <a:rPr lang="en-US" sz="1100" dirty="0" smtClean="0"/>
              <a:t>principles.    </a:t>
            </a:r>
          </a:p>
          <a:p>
            <a:pPr marL="0" indent="0" algn="just">
              <a:buNone/>
            </a:pPr>
            <a:r>
              <a:rPr lang="en-US" sz="1100" dirty="0"/>
              <a:t>The COVID-19 and Bangladesh: Response, Rights &amp; Resilience is a publication </a:t>
            </a:r>
            <a:r>
              <a:rPr lang="en-US" sz="1100" dirty="0" err="1"/>
              <a:t>conceptualised</a:t>
            </a:r>
            <a:r>
              <a:rPr lang="en-US" sz="1100" dirty="0"/>
              <a:t> by the Humanitarian and Development Research Initiative (HADRI), Western Sydney University, Australia, and the </a:t>
            </a:r>
            <a:r>
              <a:rPr lang="en-US" sz="1100" dirty="0" err="1"/>
              <a:t>Unnayan</a:t>
            </a:r>
            <a:r>
              <a:rPr lang="en-US" sz="1100" dirty="0"/>
              <a:t> </a:t>
            </a:r>
            <a:r>
              <a:rPr lang="en-US" sz="1100" dirty="0" err="1"/>
              <a:t>Onneshan</a:t>
            </a:r>
            <a:r>
              <a:rPr lang="en-US" sz="1100" dirty="0"/>
              <a:t>, Bangladesh. </a:t>
            </a:r>
            <a:r>
              <a:rPr lang="en-US" sz="1100" dirty="0" smtClean="0"/>
              <a:t>It is </a:t>
            </a:r>
            <a:r>
              <a:rPr lang="en-US" sz="1100" dirty="0"/>
              <a:t>intended to build the social capital of Early Career Researchers (ECRs) by providing them with the opportunity to form professional networks both within Bangladesh, and between Bangladesh and Australia, and to encourage social research collaboration between Bangladeshi and Australian academics. This compilation on the theme ‘COVID-19 and Bangladesh: Response, Rights and Resilience’ </a:t>
            </a:r>
            <a:r>
              <a:rPr lang="en-US" sz="1100" dirty="0" err="1"/>
              <a:t>endeavours</a:t>
            </a:r>
            <a:r>
              <a:rPr lang="en-US" sz="1100" dirty="0"/>
              <a:t> to provide an insight into the diversity of Bangladesh’s experience of the COVID-19 pandemic, specifically how different populations within  Bangladesh have had to adapt to the public health crisis since the pandemic. </a:t>
            </a:r>
          </a:p>
          <a:p>
            <a:pPr marL="0" indent="0" algn="just">
              <a:buNone/>
            </a:pPr>
            <a:r>
              <a:rPr lang="en-US" sz="1100" b="1" dirty="0"/>
              <a:t>Team: </a:t>
            </a:r>
            <a:r>
              <a:rPr lang="en-US" sz="1100" dirty="0"/>
              <a:t>A team led by Dr. </a:t>
            </a:r>
            <a:r>
              <a:rPr lang="en-US" sz="1100" dirty="0" err="1"/>
              <a:t>Rashed</a:t>
            </a:r>
            <a:r>
              <a:rPr lang="en-US" sz="1100" dirty="0"/>
              <a:t> Al Mahmud </a:t>
            </a:r>
            <a:r>
              <a:rPr lang="en-US" sz="1100" dirty="0" err="1"/>
              <a:t>Titumir</a:t>
            </a:r>
            <a:r>
              <a:rPr lang="en-US" sz="1100" dirty="0"/>
              <a:t>, comprising six Research Associates are working on the books</a:t>
            </a:r>
            <a:r>
              <a:rPr lang="en-US" sz="1100" dirty="0" smtClean="0"/>
              <a:t>.</a:t>
            </a:r>
          </a:p>
          <a:p>
            <a:pPr marL="0" indent="0" algn="just">
              <a:buNone/>
            </a:pPr>
            <a:endParaRPr lang="en-US" sz="1100" dirty="0"/>
          </a:p>
          <a:p>
            <a:pPr marL="0" indent="0" algn="just">
              <a:buNone/>
            </a:pPr>
            <a:endParaRPr lang="en-US" sz="1100" dirty="0"/>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69</a:t>
            </a:fld>
            <a:endParaRPr lang="en-US" dirty="0"/>
          </a:p>
        </p:txBody>
      </p:sp>
    </p:spTree>
    <p:extLst>
      <p:ext uri="{BB962C8B-B14F-4D97-AF65-F5344CB8AC3E}">
        <p14:creationId xmlns:p14="http://schemas.microsoft.com/office/powerpoint/2010/main" val="704811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1280160"/>
            <a:ext cx="5915025" cy="8229600"/>
          </a:xfrm>
        </p:spPr>
        <p:txBody>
          <a:bodyPr>
            <a:normAutofit/>
          </a:bodyPr>
          <a:lstStyle/>
          <a:p>
            <a:pPr marL="0" indent="0" algn="just">
              <a:buNone/>
            </a:pPr>
            <a:r>
              <a:rPr lang="en-US" sz="1100" dirty="0"/>
              <a:t>The Unnayan Onneshan undertakes policy research for advancing ideas and building constituencies for social progression and provides technical assistance and capacity building services to local, national, regional and international </a:t>
            </a:r>
            <a:r>
              <a:rPr lang="en-US" sz="1100" dirty="0" err="1"/>
              <a:t>organisations</a:t>
            </a:r>
            <a:r>
              <a:rPr lang="en-US" sz="1100" dirty="0"/>
              <a:t> and levels. The Institute advances critical scholarship, promotes innovative solutions, and amplifies grassroots perspectives. The organisation works in collaboration with local and national partners, international </a:t>
            </a:r>
            <a:r>
              <a:rPr lang="en-US" sz="1100" dirty="0" err="1"/>
              <a:t>organisations</a:t>
            </a:r>
            <a:r>
              <a:rPr lang="en-US" sz="1100" dirty="0"/>
              <a:t> and leading universities.</a:t>
            </a:r>
          </a:p>
          <a:p>
            <a:pPr marL="0" indent="0" algn="just">
              <a:buNone/>
            </a:pPr>
            <a:r>
              <a:rPr lang="en-US" sz="1100" dirty="0" smtClean="0"/>
              <a:t>The </a:t>
            </a:r>
            <a:r>
              <a:rPr lang="en-US" sz="1100" dirty="0"/>
              <a:t>Research Division, divided into three units – Economic Policy, Social Policy, and Ecology and Environment Unit – brings flagship publications such as monthly economic update, annual state of economy and development, and four annual research based status reports on poverty, food security, women and labour. The nine research programmes deal with issues like governance, poverty, growth, equity, human rights, trade, agriculture, rights and participation, women rights and gender equality, education and health.</a:t>
            </a:r>
          </a:p>
          <a:p>
            <a:pPr marL="0" indent="0" algn="just">
              <a:buNone/>
            </a:pPr>
            <a:r>
              <a:rPr lang="en-US" sz="1100" dirty="0" smtClean="0"/>
              <a:t>The </a:t>
            </a:r>
            <a:r>
              <a:rPr lang="en-US" sz="1100" dirty="0" err="1"/>
              <a:t>Programme</a:t>
            </a:r>
            <a:r>
              <a:rPr lang="en-US" sz="1100" dirty="0"/>
              <a:t> Management and Development Division provides advisory services, technical assistance and capacity building to the government and local, national, international, bilateral and multilateral </a:t>
            </a:r>
            <a:r>
              <a:rPr lang="en-US" sz="1100" dirty="0" err="1"/>
              <a:t>organisations</a:t>
            </a:r>
            <a:r>
              <a:rPr lang="en-US" sz="1100" dirty="0"/>
              <a:t>, ranging from likes of trade-related research and capacity building services to the government to technical assistance to local </a:t>
            </a:r>
            <a:r>
              <a:rPr lang="en-US" sz="1100" dirty="0" err="1"/>
              <a:t>organisations</a:t>
            </a:r>
            <a:r>
              <a:rPr lang="en-US" sz="1100" dirty="0"/>
              <a:t> to help farmers adopt to the climate change, to help indigenous communities to form collectives in sustainable use of biodiversity and eco-system services, to mange multi-partnership processes in addressing poverty, gender inequality and governance deficits, and to claim rights and held government agencies accountable to people.</a:t>
            </a:r>
          </a:p>
          <a:p>
            <a:pPr marL="0" indent="0" algn="just">
              <a:buNone/>
            </a:pPr>
            <a:r>
              <a:rPr lang="en-US" sz="1100" dirty="0" smtClean="0"/>
              <a:t>The </a:t>
            </a:r>
            <a:r>
              <a:rPr lang="en-US" sz="1100" dirty="0"/>
              <a:t>Unnayan Onneshan was registered in Bangladesh in 2003 as a not-for-profit Trust to contribute towards search for solutions to endemic poverty, injustice, gender inequality and environmental degradation at the local, national and global levels. The philosophy, ideas and actions of the organisation focus on pluralistic, participatory and sustainable development. </a:t>
            </a:r>
            <a:endParaRPr lang="en-US" sz="1100" dirty="0" smtClean="0"/>
          </a:p>
          <a:p>
            <a:pPr marL="0" indent="0" algn="just">
              <a:buNone/>
            </a:pPr>
            <a:endParaRPr lang="en-US" sz="1100" b="1" dirty="0" smtClean="0"/>
          </a:p>
          <a:p>
            <a:pPr marL="0" indent="0" algn="just">
              <a:buNone/>
            </a:pPr>
            <a:r>
              <a:rPr lang="en-US" sz="1100" b="1" dirty="0" smtClean="0"/>
              <a:t>MISSION</a:t>
            </a:r>
          </a:p>
          <a:p>
            <a:pPr marL="0" indent="0" algn="just">
              <a:buNone/>
            </a:pPr>
            <a:r>
              <a:rPr lang="en-US" sz="1100" dirty="0" smtClean="0"/>
              <a:t>The mission is to champion innovation for exploring paths of transformation towards a world, free from poverty, injustice, gender inequality and environmental degradation. </a:t>
            </a:r>
          </a:p>
          <a:p>
            <a:pPr marL="0" indent="0" algn="just">
              <a:buNone/>
            </a:pPr>
            <a:endParaRPr lang="en-US" sz="1100" dirty="0" smtClean="0"/>
          </a:p>
          <a:p>
            <a:pPr marL="0" indent="0" algn="just">
              <a:buNone/>
            </a:pPr>
            <a:r>
              <a:rPr lang="en-US" sz="1100" b="1" dirty="0" smtClean="0"/>
              <a:t>VISION</a:t>
            </a:r>
            <a:endParaRPr lang="en-US" sz="1100" b="1" dirty="0"/>
          </a:p>
          <a:p>
            <a:pPr marL="0" indent="0" algn="just">
              <a:buNone/>
            </a:pPr>
            <a:r>
              <a:rPr lang="en-US" sz="1100" dirty="0"/>
              <a:t>An egalitarian world free from all forms of inequality, injustices, discrimination and </a:t>
            </a:r>
            <a:r>
              <a:rPr lang="en-US" sz="1100" dirty="0" smtClean="0"/>
              <a:t>exploitation</a:t>
            </a:r>
            <a:endParaRPr lang="en-US" sz="1100" dirty="0"/>
          </a:p>
          <a:p>
            <a:pPr marL="0" indent="0" algn="just">
              <a:buNone/>
            </a:pPr>
            <a:endParaRPr lang="en-US" sz="1100" dirty="0" smtClean="0"/>
          </a:p>
          <a:p>
            <a:pPr marL="0" indent="0" algn="just">
              <a:buNone/>
            </a:pPr>
            <a:r>
              <a:rPr lang="en-US" sz="1100" b="1" dirty="0" smtClean="0"/>
              <a:t>CONCEPTUAL </a:t>
            </a:r>
            <a:r>
              <a:rPr lang="en-US" sz="1100" b="1" dirty="0"/>
              <a:t>APPROACH</a:t>
            </a:r>
          </a:p>
          <a:p>
            <a:pPr marL="0" indent="0" algn="just">
              <a:buNone/>
            </a:pPr>
            <a:r>
              <a:rPr lang="en-US" sz="1100" dirty="0"/>
              <a:t>Since the </a:t>
            </a:r>
            <a:r>
              <a:rPr lang="en-US" sz="1100" dirty="0" smtClean="0"/>
              <a:t>organization's </a:t>
            </a:r>
            <a:r>
              <a:rPr lang="en-US" sz="1100" dirty="0"/>
              <a:t>aim is to search for alternative paths of social transformation, it </a:t>
            </a:r>
            <a:r>
              <a:rPr lang="en-US" sz="1100" dirty="0" smtClean="0"/>
              <a:t>conceptualizes </a:t>
            </a:r>
            <a:r>
              <a:rPr lang="en-US" sz="1100" dirty="0"/>
              <a:t>paradigm of development as of social </a:t>
            </a:r>
            <a:r>
              <a:rPr lang="en-US" sz="1100" dirty="0" smtClean="0"/>
              <a:t>transformation </a:t>
            </a:r>
            <a:r>
              <a:rPr lang="en-US" sz="1100" dirty="0"/>
              <a:t>and change. Therefore, the unit is society, which according to us, is an inter woven system consisting of economic, political and social sub-systems, intertwined at every sphere–local, national and global. The societal sub-system entails configuration of classes, which interact with each other in political arena in order to retain control over productive resources in the economic sphere. </a:t>
            </a:r>
          </a:p>
          <a:p>
            <a:pPr marL="0" indent="0" algn="just">
              <a:buNone/>
            </a:pPr>
            <a:r>
              <a:rPr lang="en-US" sz="1100" dirty="0"/>
              <a:t>The political sub-system is the reflection of societal sub-system as the dominant class attempts to arrive at or impose a set of collective goals. The economic sub-system actualized goals through the production of goods and services. Likewise, environment disproportionately suffers from mere </a:t>
            </a:r>
            <a:r>
              <a:rPr lang="en-US" sz="1100" dirty="0" err="1"/>
              <a:t>financialisation</a:t>
            </a:r>
            <a:r>
              <a:rPr lang="en-US" sz="1100" dirty="0"/>
              <a:t> of nature. In other words, the societal sub-system defines players, the political sub-system inscribes rules and economic sub-system actualizes the system of accumulation. </a:t>
            </a:r>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7</a:t>
            </a:fld>
            <a:endParaRPr lang="en-US" dirty="0"/>
          </a:p>
        </p:txBody>
      </p:sp>
    </p:spTree>
    <p:extLst>
      <p:ext uri="{BB962C8B-B14F-4D97-AF65-F5344CB8AC3E}">
        <p14:creationId xmlns:p14="http://schemas.microsoft.com/office/powerpoint/2010/main" val="32440645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350328"/>
            <a:ext cx="5143500" cy="1111358"/>
          </a:xfrm>
        </p:spPr>
        <p:txBody>
          <a:bodyPr>
            <a:normAutofit/>
          </a:bodyPr>
          <a:lstStyle/>
          <a:p>
            <a:pPr lvl="0"/>
            <a:r>
              <a:rPr lang="en-US" sz="1600" b="1" dirty="0">
                <a:solidFill>
                  <a:schemeClr val="accent6">
                    <a:lumMod val="75000"/>
                  </a:schemeClr>
                </a:solidFill>
              </a:rPr>
              <a:t>Organisational</a:t>
            </a:r>
            <a:br>
              <a:rPr lang="en-US" sz="1600" b="1" dirty="0">
                <a:solidFill>
                  <a:schemeClr val="accent6">
                    <a:lumMod val="75000"/>
                  </a:schemeClr>
                </a:solidFill>
              </a:rPr>
            </a:br>
            <a:r>
              <a:rPr lang="en-US" sz="1600" b="1" dirty="0">
                <a:solidFill>
                  <a:schemeClr val="accent6">
                    <a:lumMod val="75000"/>
                  </a:schemeClr>
                </a:solidFill>
              </a:rPr>
              <a:t>Development</a:t>
            </a:r>
          </a:p>
          <a:p>
            <a:pPr lvl="0"/>
            <a:r>
              <a:rPr lang="en-US" sz="1200" b="1" dirty="0"/>
              <a:t>Governance, Staff and Policy Development</a:t>
            </a:r>
          </a:p>
          <a:p>
            <a:endParaRPr lang="en-US" sz="1400" b="1" dirty="0">
              <a:solidFill>
                <a:schemeClr val="accent6">
                  <a:lumMod val="75000"/>
                </a:schemeClr>
              </a:solidFill>
            </a:endParaRPr>
          </a:p>
        </p:txBody>
      </p:sp>
      <p:sp>
        <p:nvSpPr>
          <p:cNvPr id="6" name="Slide Number Placeholder 5"/>
          <p:cNvSpPr>
            <a:spLocks noGrp="1"/>
          </p:cNvSpPr>
          <p:nvPr>
            <p:ph type="sldNum" sz="quarter" idx="12"/>
          </p:nvPr>
        </p:nvSpPr>
        <p:spPr>
          <a:xfrm>
            <a:off x="4892231" y="9378597"/>
            <a:ext cx="1543050" cy="527403"/>
          </a:xfrm>
        </p:spPr>
        <p:txBody>
          <a:bodyPr/>
          <a:lstStyle/>
          <a:p>
            <a:fld id="{38ED17DF-0605-4DEE-91E9-393017ABA7F3}" type="slidenum">
              <a:rPr lang="en-US" sz="1100" b="1" smtClean="0">
                <a:solidFill>
                  <a:schemeClr val="bg1"/>
                </a:solidFill>
              </a:rPr>
              <a:pPr/>
              <a:t>70</a:t>
            </a:fld>
            <a:endParaRPr lang="en-US" sz="1100" b="1" dirty="0">
              <a:solidFill>
                <a:schemeClr val="bg1"/>
              </a:solidFill>
            </a:endParaRPr>
          </a:p>
        </p:txBody>
      </p:sp>
    </p:spTree>
    <p:extLst>
      <p:ext uri="{BB962C8B-B14F-4D97-AF65-F5344CB8AC3E}">
        <p14:creationId xmlns:p14="http://schemas.microsoft.com/office/powerpoint/2010/main" val="18509877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1297459"/>
            <a:ext cx="5915025" cy="7624821"/>
          </a:xfrm>
        </p:spPr>
        <p:txBody>
          <a:bodyPr>
            <a:noAutofit/>
          </a:bodyPr>
          <a:lstStyle/>
          <a:p>
            <a:pPr marL="0" indent="0" algn="just">
              <a:buNone/>
            </a:pPr>
            <a:r>
              <a:rPr lang="en-US" sz="1100" dirty="0" smtClean="0"/>
              <a:t>The </a:t>
            </a:r>
            <a:r>
              <a:rPr lang="en-US" sz="1100" dirty="0"/>
              <a:t>Unnayan Onneshan is governed by a Board of Trustees, which is assisted by two Board-level Committees, namely, (a) Systems, Rules and Procedure Committee, and (b) Finance and Audit Committee. These two Committees help the Board in fulfilling its oversight responsibilities by reviewing and making recommendations in order to enhance the </a:t>
            </a:r>
            <a:r>
              <a:rPr lang="en-US" sz="1100" dirty="0" err="1"/>
              <a:t>organisation's</a:t>
            </a:r>
            <a:r>
              <a:rPr lang="en-US" sz="1100" dirty="0"/>
              <a:t> performance to achieve the desired level of outcomes. Moreover, three Staff-level Committees work closely together in order to produce deliverables in a holistic and integrated way for </a:t>
            </a:r>
            <a:r>
              <a:rPr lang="en-US" sz="1100" dirty="0" err="1"/>
              <a:t>optimising</a:t>
            </a:r>
            <a:r>
              <a:rPr lang="en-US" sz="1100" dirty="0"/>
              <a:t> the </a:t>
            </a:r>
            <a:r>
              <a:rPr lang="en-US" sz="1100" dirty="0" err="1"/>
              <a:t>organisation’s</a:t>
            </a:r>
            <a:r>
              <a:rPr lang="en-US" sz="1100" dirty="0"/>
              <a:t> effectiveness. The Research and </a:t>
            </a:r>
            <a:r>
              <a:rPr lang="en-US" sz="1100" dirty="0" err="1"/>
              <a:t>Programme</a:t>
            </a:r>
            <a:r>
              <a:rPr lang="en-US" sz="1100" dirty="0"/>
              <a:t> Committee, comprising all staff of Research and Capacity Building and </a:t>
            </a:r>
            <a:r>
              <a:rPr lang="en-US" sz="1100" dirty="0" err="1"/>
              <a:t>Programme</a:t>
            </a:r>
            <a:r>
              <a:rPr lang="en-US" sz="1100" dirty="0"/>
              <a:t> Management Divisions, is responsible for overseeing the development, coordination and implementation of the research and programmes of the organisation. Administration and Finance Committee, involving all staff members of Administration and Finance Unit, is in charge for coordination of the activities of the organisation relating to human resources, administration and finance. The Coordination and Development Committee, consists of representatives from the two Divisions and Administration and Finance  Unit, is a coordinating body of the Staff that makes recommendations to the Board on the development and implementation of the activities of the organisation. Under this committee, the Purchase and Procurement Sub Committee works for purchasing and procurement of goods,  articles and </a:t>
            </a:r>
            <a:r>
              <a:rPr lang="en-US" sz="1100" dirty="0" err="1"/>
              <a:t>equipments</a:t>
            </a:r>
            <a:r>
              <a:rPr lang="en-US" sz="1100" dirty="0"/>
              <a:t> for the organisation. Besides the structures, the UO has a full-blown comprehensive manual that includes all encompassing policies, systems and rules.</a:t>
            </a:r>
          </a:p>
          <a:p>
            <a:pPr marL="0" indent="0" algn="just">
              <a:buNone/>
            </a:pPr>
            <a:endParaRPr lang="en-US" sz="1100" dirty="0"/>
          </a:p>
          <a:p>
            <a:pPr marL="0" indent="0" algn="just">
              <a:buNone/>
            </a:pPr>
            <a:r>
              <a:rPr lang="en-US" sz="1100" b="1" dirty="0"/>
              <a:t>STAFF  </a:t>
            </a:r>
            <a:r>
              <a:rPr lang="en-US" sz="1100" b="1" dirty="0" smtClean="0"/>
              <a:t>DEVELOPMENT</a:t>
            </a:r>
            <a:endParaRPr lang="en-US" sz="1100" b="1" dirty="0"/>
          </a:p>
          <a:p>
            <a:pPr marL="0" indent="0" algn="just">
              <a:buNone/>
            </a:pPr>
            <a:r>
              <a:rPr lang="en-US" sz="1100" dirty="0"/>
              <a:t>The organisation follows a point based career path strategy that allows every staff to redefine their position based on achieved points. The point scale has been developed through a yearlong consultation process with staff and human resources experts, which considers academic, research experience, project management, peer review and </a:t>
            </a:r>
            <a:r>
              <a:rPr lang="en-US" sz="1100" dirty="0" err="1"/>
              <a:t>organisational</a:t>
            </a:r>
            <a:r>
              <a:rPr lang="en-US" sz="1100" dirty="0"/>
              <a:t> development factors.</a:t>
            </a:r>
          </a:p>
          <a:p>
            <a:pPr marL="0" indent="0" algn="just">
              <a:buNone/>
            </a:pPr>
            <a:endParaRPr lang="en-US" sz="1100" dirty="0"/>
          </a:p>
          <a:p>
            <a:pPr marL="0" indent="0" algn="just">
              <a:buNone/>
            </a:pPr>
            <a:r>
              <a:rPr lang="en-US" sz="1100" b="1" dirty="0"/>
              <a:t>POLICY  </a:t>
            </a:r>
            <a:r>
              <a:rPr lang="en-US" sz="1100" b="1" dirty="0" smtClean="0"/>
              <a:t>DEVELOPMENT</a:t>
            </a:r>
            <a:endParaRPr lang="en-US" sz="1100" b="1" dirty="0"/>
          </a:p>
          <a:p>
            <a:pPr marL="0" indent="0" algn="just">
              <a:buNone/>
            </a:pPr>
            <a:r>
              <a:rPr lang="en-US" sz="1100" dirty="0"/>
              <a:t>During the journey of 11 years, the organisation has adopted a number of policies. Some of the important policies are stated below in brief</a:t>
            </a:r>
            <a:r>
              <a:rPr lang="en-US" sz="1100" dirty="0" smtClean="0"/>
              <a:t>:</a:t>
            </a:r>
            <a:endParaRPr lang="en-US" sz="1100" dirty="0"/>
          </a:p>
          <a:p>
            <a:pPr marL="0" indent="0" algn="just">
              <a:buNone/>
            </a:pPr>
            <a:r>
              <a:rPr lang="en-US" sz="1100" b="1" dirty="0"/>
              <a:t>Gender Policy: </a:t>
            </a:r>
            <a:r>
              <a:rPr lang="en-US" sz="1100" dirty="0"/>
              <a:t>Gender policy is adopted by the Unnayan Onneshan to practice equality between female and male employees of the organisation. The policy addressed through integration of gender equality and female empowerment throughout the organization’s </a:t>
            </a:r>
            <a:r>
              <a:rPr lang="en-US" sz="1100" dirty="0" err="1"/>
              <a:t>programme</a:t>
            </a:r>
            <a:r>
              <a:rPr lang="en-US" sz="1100" dirty="0"/>
              <a:t> cycle and related processes. The Unnayan Onneshan is an equal opportunity employer. However, female candidates get preference for ensuring gender balance within the organisation</a:t>
            </a:r>
            <a:r>
              <a:rPr lang="en-US" sz="1100" dirty="0" smtClean="0"/>
              <a:t>.</a:t>
            </a:r>
            <a:endParaRPr lang="en-US" sz="1100" dirty="0"/>
          </a:p>
          <a:p>
            <a:pPr marL="0" indent="0" algn="just">
              <a:buNone/>
            </a:pPr>
            <a:r>
              <a:rPr lang="en-US" sz="1100" b="1" dirty="0" smtClean="0"/>
              <a:t>Policy </a:t>
            </a:r>
            <a:r>
              <a:rPr lang="en-US" sz="1100" b="1" dirty="0"/>
              <a:t>for Prevention of Sexual Harassment: </a:t>
            </a:r>
            <a:r>
              <a:rPr lang="en-US" sz="1100" dirty="0"/>
              <a:t>The Unnayan Onneshan has articulated a strong stand on gender justice and, through this policy, seeks to create a work environment free from intimidation and abuse, communicating a zero tolerance of any action that may be construed as sexual harassment. Theo </a:t>
            </a:r>
            <a:r>
              <a:rPr lang="en-US" sz="1100" dirty="0" err="1"/>
              <a:t>bjective</a:t>
            </a:r>
            <a:r>
              <a:rPr lang="en-US" sz="1100" dirty="0"/>
              <a:t> of the policy is to make the employees understand sexual harassment, measures of prevention and procedures of enquiry and punishments</a:t>
            </a:r>
            <a:r>
              <a:rPr lang="en-US" sz="1100" dirty="0" smtClean="0"/>
              <a:t>.</a:t>
            </a:r>
            <a:endParaRPr lang="en-US" sz="1100" dirty="0"/>
          </a:p>
          <a:p>
            <a:pPr marL="0" indent="0" algn="just">
              <a:buNone/>
            </a:pPr>
            <a:r>
              <a:rPr lang="en-US" sz="1100" b="1" dirty="0"/>
              <a:t>Workplace Policy on HIV/AIDS: </a:t>
            </a:r>
            <a:r>
              <a:rPr lang="en-US" sz="1100" dirty="0"/>
              <a:t>The purpose of this policy is to provide clarity on Unnayan Onneshan views and commitments regarding HIV/AIDS and the comprehensive management  of  HIV positive employees and employees living with AIDS. The Policy is also aimed at focusing on aspects of HIV/AIDS which, if not carefully addressed, may impact negatively on UO activities; and for the well-being  of its employees, UO </a:t>
            </a:r>
            <a:r>
              <a:rPr lang="en-US" sz="1100" dirty="0" err="1"/>
              <a:t>recognises</a:t>
            </a:r>
            <a:r>
              <a:rPr lang="en-US" sz="1100" dirty="0"/>
              <a:t> the seriousness and implications of HIV/AIDS   for the individual employee, as well as co-workers of affected individuals.</a:t>
            </a:r>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71</a:t>
            </a:fld>
            <a:endParaRPr lang="en-US" dirty="0"/>
          </a:p>
        </p:txBody>
      </p:sp>
    </p:spTree>
    <p:extLst>
      <p:ext uri="{BB962C8B-B14F-4D97-AF65-F5344CB8AC3E}">
        <p14:creationId xmlns:p14="http://schemas.microsoft.com/office/powerpoint/2010/main" val="31988640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990599"/>
            <a:ext cx="5915025" cy="8387997"/>
          </a:xfrm>
        </p:spPr>
        <p:txBody>
          <a:bodyPr>
            <a:noAutofit/>
          </a:bodyPr>
          <a:lstStyle/>
          <a:p>
            <a:pPr marL="0" indent="0" algn="just">
              <a:buNone/>
            </a:pPr>
            <a:r>
              <a:rPr lang="en-US" sz="1100" b="1" dirty="0" smtClean="0"/>
              <a:t>METINGS </a:t>
            </a:r>
            <a:r>
              <a:rPr lang="en-US" sz="1100" b="1" dirty="0"/>
              <a:t>OF THE BOARD OF THE </a:t>
            </a:r>
            <a:r>
              <a:rPr lang="en-US" sz="1100" b="1" dirty="0" smtClean="0"/>
              <a:t>TRUSTEES</a:t>
            </a:r>
          </a:p>
          <a:p>
            <a:pPr marL="0" indent="0" algn="just">
              <a:buNone/>
            </a:pPr>
            <a:endParaRPr lang="en-US" sz="1100" b="1" dirty="0"/>
          </a:p>
          <a:p>
            <a:pPr marL="0" indent="0" algn="just">
              <a:buNone/>
            </a:pPr>
            <a:r>
              <a:rPr lang="en-US" sz="1200" b="1" dirty="0" smtClean="0"/>
              <a:t>63</a:t>
            </a:r>
            <a:r>
              <a:rPr lang="en-US" sz="1200" b="1" baseline="30000" dirty="0" smtClean="0"/>
              <a:t>rd</a:t>
            </a:r>
            <a:r>
              <a:rPr lang="en-US" sz="1200" b="1" dirty="0" smtClean="0"/>
              <a:t> Meeting </a:t>
            </a:r>
            <a:r>
              <a:rPr lang="en-US" sz="1200" b="1" dirty="0"/>
              <a:t>of the Board of </a:t>
            </a:r>
            <a:r>
              <a:rPr lang="en-US" sz="1200" b="1" dirty="0" smtClean="0"/>
              <a:t>Trustees</a:t>
            </a:r>
            <a:endParaRPr lang="en-US" sz="1200" b="1" dirty="0"/>
          </a:p>
          <a:p>
            <a:pPr marL="0" indent="0" algn="just">
              <a:buNone/>
            </a:pPr>
            <a:r>
              <a:rPr lang="en-US" sz="1200" dirty="0"/>
              <a:t>The </a:t>
            </a:r>
            <a:r>
              <a:rPr lang="en-US" sz="1200" dirty="0" smtClean="0"/>
              <a:t>63</a:t>
            </a:r>
            <a:r>
              <a:rPr lang="en-US" sz="1200" baseline="30000" dirty="0" smtClean="0"/>
              <a:t>rd</a:t>
            </a:r>
            <a:r>
              <a:rPr lang="en-US" sz="1200" dirty="0" smtClean="0"/>
              <a:t> meeting </a:t>
            </a:r>
            <a:r>
              <a:rPr lang="en-US" sz="1200" dirty="0"/>
              <a:t>of the Board of Trustees of the </a:t>
            </a:r>
            <a:r>
              <a:rPr lang="en-US" sz="1200" dirty="0" err="1"/>
              <a:t>Unnayan</a:t>
            </a:r>
            <a:r>
              <a:rPr lang="en-US" sz="1200" dirty="0"/>
              <a:t> </a:t>
            </a:r>
            <a:r>
              <a:rPr lang="en-US" sz="1200" dirty="0" err="1"/>
              <a:t>Onneshan</a:t>
            </a:r>
            <a:r>
              <a:rPr lang="en-US" sz="1200" dirty="0"/>
              <a:t> was held at the office of the </a:t>
            </a:r>
            <a:r>
              <a:rPr lang="en-US" sz="1200" dirty="0" err="1"/>
              <a:t>Unnayan</a:t>
            </a:r>
            <a:r>
              <a:rPr lang="en-US" sz="1200" dirty="0"/>
              <a:t> </a:t>
            </a:r>
            <a:r>
              <a:rPr lang="en-US" sz="1200" dirty="0" err="1"/>
              <a:t>Onneshan</a:t>
            </a:r>
            <a:r>
              <a:rPr lang="en-US" sz="1200" dirty="0"/>
              <a:t>, House No.16/2, Indira Road, </a:t>
            </a:r>
            <a:r>
              <a:rPr lang="en-US" sz="1200" dirty="0" err="1"/>
              <a:t>Farmgate</a:t>
            </a:r>
            <a:r>
              <a:rPr lang="en-US" sz="1200" dirty="0"/>
              <a:t>, and Dhaka 1215 on Sunday </a:t>
            </a:r>
            <a:r>
              <a:rPr lang="en-US" sz="1200" dirty="0" smtClean="0"/>
              <a:t>18</a:t>
            </a:r>
            <a:r>
              <a:rPr lang="en-US" sz="1200" baseline="30000" dirty="0" smtClean="0"/>
              <a:t>th</a:t>
            </a:r>
            <a:r>
              <a:rPr lang="en-US" sz="1200" dirty="0" smtClean="0"/>
              <a:t> October 2020 </a:t>
            </a:r>
            <a:r>
              <a:rPr lang="en-US" sz="1200" dirty="0"/>
              <a:t>at </a:t>
            </a:r>
            <a:r>
              <a:rPr lang="en-US" sz="1200" dirty="0" smtClean="0"/>
              <a:t>06:00 </a:t>
            </a:r>
            <a:r>
              <a:rPr lang="en-US" sz="1200" dirty="0"/>
              <a:t>pm. Under the facilitation of </a:t>
            </a:r>
            <a:r>
              <a:rPr lang="en-US" sz="1200" dirty="0" err="1"/>
              <a:t>Unnayan</a:t>
            </a:r>
            <a:r>
              <a:rPr lang="en-US" sz="1200" dirty="0"/>
              <a:t> </a:t>
            </a:r>
            <a:r>
              <a:rPr lang="en-US" sz="1200" dirty="0" err="1"/>
              <a:t>Onneshan</a:t>
            </a:r>
            <a:r>
              <a:rPr lang="en-US" sz="1200" dirty="0"/>
              <a:t> Chairperson, Professor Dr. </a:t>
            </a:r>
            <a:r>
              <a:rPr lang="en-US" sz="1200" dirty="0" err="1"/>
              <a:t>Rashed</a:t>
            </a:r>
            <a:r>
              <a:rPr lang="en-US" sz="1200" dirty="0"/>
              <a:t> Al Mahmud </a:t>
            </a:r>
            <a:r>
              <a:rPr lang="en-US" sz="1200" dirty="0" err="1"/>
              <a:t>Titumir</a:t>
            </a:r>
            <a:r>
              <a:rPr lang="en-US" sz="1200" dirty="0"/>
              <a:t>, the board members approved of the organizational activities- July to September </a:t>
            </a:r>
            <a:r>
              <a:rPr lang="en-US" sz="1200" dirty="0" smtClean="0"/>
              <a:t>2020 </a:t>
            </a:r>
            <a:r>
              <a:rPr lang="en-US" sz="1200" dirty="0"/>
              <a:t>and management accounts of the organization.  The Board also approved the new recruitments for different units of the </a:t>
            </a:r>
            <a:r>
              <a:rPr lang="en-US" sz="1200" dirty="0" err="1"/>
              <a:t>organisation</a:t>
            </a:r>
            <a:r>
              <a:rPr lang="en-US" sz="1200" dirty="0"/>
              <a:t>. All the members of the Board of Trustees along with Head of Admin &amp; Finance, Coordinator, Admin and Finance were present at the meeting.</a:t>
            </a:r>
          </a:p>
          <a:p>
            <a:pPr marL="0" indent="0" algn="just">
              <a:buNone/>
            </a:pPr>
            <a:endParaRPr lang="en-US" sz="1200" b="1" dirty="0"/>
          </a:p>
          <a:p>
            <a:pPr marL="0" indent="0" algn="just">
              <a:buNone/>
            </a:pPr>
            <a:r>
              <a:rPr lang="en-US" sz="1200" b="1" dirty="0" smtClean="0"/>
              <a:t>64</a:t>
            </a:r>
            <a:r>
              <a:rPr lang="en-US" sz="1200" b="1" baseline="30000" dirty="0" smtClean="0"/>
              <a:t>th</a:t>
            </a:r>
            <a:r>
              <a:rPr lang="en-US" sz="1200" b="1" dirty="0" smtClean="0"/>
              <a:t> Meeting of the Board of Trustees</a:t>
            </a:r>
          </a:p>
          <a:p>
            <a:pPr marL="0" indent="0" algn="just">
              <a:buNone/>
            </a:pPr>
            <a:r>
              <a:rPr lang="en-US" sz="1200" dirty="0" smtClean="0"/>
              <a:t>The 64</a:t>
            </a:r>
            <a:r>
              <a:rPr lang="en-US" sz="1200" baseline="30000" dirty="0" smtClean="0"/>
              <a:t>th</a:t>
            </a:r>
            <a:r>
              <a:rPr lang="en-US" sz="1200" dirty="0" smtClean="0"/>
              <a:t> meeting of the Board of Trustees of the </a:t>
            </a:r>
            <a:r>
              <a:rPr lang="en-US" sz="1200" dirty="0" err="1" smtClean="0"/>
              <a:t>Unnayan</a:t>
            </a:r>
            <a:r>
              <a:rPr lang="en-US" sz="1200" dirty="0" smtClean="0"/>
              <a:t> </a:t>
            </a:r>
            <a:r>
              <a:rPr lang="en-US" sz="1200" dirty="0" err="1" smtClean="0"/>
              <a:t>Onneshan</a:t>
            </a:r>
            <a:r>
              <a:rPr lang="en-US" sz="1200" dirty="0" smtClean="0"/>
              <a:t> was held on Wednesday 6</a:t>
            </a:r>
            <a:r>
              <a:rPr lang="en-US" sz="1200" baseline="30000" dirty="0" smtClean="0"/>
              <a:t>th</a:t>
            </a:r>
            <a:r>
              <a:rPr lang="en-US" sz="1200" dirty="0" smtClean="0"/>
              <a:t> January 2021 at 5:30 pm at </a:t>
            </a:r>
            <a:r>
              <a:rPr lang="en-US" sz="1200" dirty="0" err="1" smtClean="0"/>
              <a:t>Unnayan</a:t>
            </a:r>
            <a:r>
              <a:rPr lang="en-US" sz="1200" dirty="0" smtClean="0"/>
              <a:t> </a:t>
            </a:r>
            <a:r>
              <a:rPr lang="en-US" sz="1200" dirty="0" err="1" smtClean="0"/>
              <a:t>Onneshan</a:t>
            </a:r>
            <a:r>
              <a:rPr lang="en-US" sz="1200" dirty="0" smtClean="0"/>
              <a:t>, 16/2 Indira Road, </a:t>
            </a:r>
            <a:r>
              <a:rPr lang="en-US" sz="1200" dirty="0" err="1" smtClean="0"/>
              <a:t>Farmgate</a:t>
            </a:r>
            <a:r>
              <a:rPr lang="en-US" sz="1200" dirty="0" smtClean="0"/>
              <a:t>, Dhaka 1215, and Bangladesh. Under the facilitation of </a:t>
            </a:r>
            <a:r>
              <a:rPr lang="en-US" sz="1200" dirty="0" err="1" smtClean="0"/>
              <a:t>Unnayan</a:t>
            </a:r>
            <a:r>
              <a:rPr lang="en-US" sz="1200" dirty="0" smtClean="0"/>
              <a:t> </a:t>
            </a:r>
            <a:r>
              <a:rPr lang="en-US" sz="1200" dirty="0" err="1" smtClean="0"/>
              <a:t>Onneshan</a:t>
            </a:r>
            <a:r>
              <a:rPr lang="en-US" sz="1200" dirty="0" smtClean="0"/>
              <a:t> Chairperson, Professor Dr. </a:t>
            </a:r>
            <a:r>
              <a:rPr lang="en-US" sz="1200" dirty="0" err="1" smtClean="0"/>
              <a:t>Rashed</a:t>
            </a:r>
            <a:r>
              <a:rPr lang="en-US" sz="1200" dirty="0" smtClean="0"/>
              <a:t> Al Mahmud </a:t>
            </a:r>
            <a:r>
              <a:rPr lang="en-US" sz="1200" dirty="0" err="1" smtClean="0"/>
              <a:t>Titumir</a:t>
            </a:r>
            <a:r>
              <a:rPr lang="en-US" sz="1200" dirty="0" smtClean="0"/>
              <a:t>, the board members approved the organizational activities – October to December 2020 and management accounts of the organization. The members of the Board looked into and expressed their satisfaction. All members of the Board of Trustees along with Head of Admin &amp; Finance, Coordinator- Admin and Finance were present at the meeting.</a:t>
            </a:r>
          </a:p>
          <a:p>
            <a:pPr marL="0" indent="0" algn="just">
              <a:buNone/>
            </a:pPr>
            <a:endParaRPr lang="en-US" sz="1200" b="1" dirty="0" smtClean="0"/>
          </a:p>
          <a:p>
            <a:pPr marL="0" indent="0" algn="just">
              <a:buNone/>
            </a:pPr>
            <a:r>
              <a:rPr lang="en-US" sz="1200" b="1" dirty="0" smtClean="0"/>
              <a:t>65</a:t>
            </a:r>
            <a:r>
              <a:rPr lang="en-US" sz="1200" b="1" baseline="30000" dirty="0" smtClean="0"/>
              <a:t>th</a:t>
            </a:r>
            <a:r>
              <a:rPr lang="en-US" sz="1200" b="1" dirty="0" smtClean="0"/>
              <a:t> Meeting of the Board of Trustees</a:t>
            </a:r>
          </a:p>
          <a:p>
            <a:pPr marL="0" indent="0" algn="just">
              <a:buNone/>
            </a:pPr>
            <a:r>
              <a:rPr lang="en-US" sz="1200" dirty="0" smtClean="0"/>
              <a:t>The 65</a:t>
            </a:r>
            <a:r>
              <a:rPr lang="en-US" sz="1200" baseline="30000" dirty="0" smtClean="0"/>
              <a:t>th</a:t>
            </a:r>
            <a:r>
              <a:rPr lang="en-US" sz="1200" dirty="0" smtClean="0"/>
              <a:t> meeting of the Board of Trustees of the </a:t>
            </a:r>
            <a:r>
              <a:rPr lang="en-US" sz="1200" dirty="0" err="1" smtClean="0"/>
              <a:t>Unnayan</a:t>
            </a:r>
            <a:r>
              <a:rPr lang="en-US" sz="1200" dirty="0" smtClean="0"/>
              <a:t> </a:t>
            </a:r>
            <a:r>
              <a:rPr lang="en-US" sz="1200" dirty="0" err="1" smtClean="0"/>
              <a:t>Onneshan</a:t>
            </a:r>
            <a:r>
              <a:rPr lang="en-US" sz="1200" dirty="0" smtClean="0"/>
              <a:t> was held at the office of the </a:t>
            </a:r>
            <a:r>
              <a:rPr lang="en-US" sz="1200" dirty="0" err="1" smtClean="0"/>
              <a:t>Unnayan</a:t>
            </a:r>
            <a:r>
              <a:rPr lang="en-US" sz="1200" dirty="0" smtClean="0"/>
              <a:t> </a:t>
            </a:r>
            <a:r>
              <a:rPr lang="en-US" sz="1200" dirty="0" err="1" smtClean="0"/>
              <a:t>Onneshan</a:t>
            </a:r>
            <a:r>
              <a:rPr lang="en-US" sz="1200" dirty="0" smtClean="0"/>
              <a:t>, House No.16/2, Indira Road, </a:t>
            </a:r>
            <a:r>
              <a:rPr lang="en-US" sz="1200" dirty="0" err="1" smtClean="0"/>
              <a:t>Farmgate</a:t>
            </a:r>
            <a:r>
              <a:rPr lang="en-US" sz="1200" dirty="0" smtClean="0"/>
              <a:t>, and Dhaka 1215 on --------------------------------------. The meeting was presided over by </a:t>
            </a:r>
            <a:r>
              <a:rPr lang="en-US" sz="1200" dirty="0" err="1" smtClean="0"/>
              <a:t>Unnayan</a:t>
            </a:r>
            <a:r>
              <a:rPr lang="en-US" sz="1200" dirty="0" smtClean="0"/>
              <a:t> </a:t>
            </a:r>
            <a:r>
              <a:rPr lang="en-US" sz="1200" dirty="0" err="1" smtClean="0"/>
              <a:t>Onneshan</a:t>
            </a:r>
            <a:r>
              <a:rPr lang="en-US" sz="1200" dirty="0" smtClean="0"/>
              <a:t> Chairperson, Professor Dr. </a:t>
            </a:r>
            <a:r>
              <a:rPr lang="en-US" sz="1200" dirty="0" err="1" smtClean="0"/>
              <a:t>Rashed</a:t>
            </a:r>
            <a:r>
              <a:rPr lang="en-US" sz="1200" dirty="0" smtClean="0"/>
              <a:t> Al Mahmud </a:t>
            </a:r>
            <a:r>
              <a:rPr lang="en-US" sz="1200" dirty="0" err="1" smtClean="0"/>
              <a:t>Titumir</a:t>
            </a:r>
            <a:r>
              <a:rPr lang="en-US" sz="1200" dirty="0" smtClean="0"/>
              <a:t>. The Board members approved the organizational activities – January 2021 to March 2021. The Board also approved the new recruitments of the </a:t>
            </a:r>
            <a:r>
              <a:rPr lang="en-US" sz="1200" dirty="0" err="1" smtClean="0"/>
              <a:t>organisation</a:t>
            </a:r>
            <a:r>
              <a:rPr lang="en-US" sz="1200" dirty="0" smtClean="0"/>
              <a:t>. The Board approved the assessment of assets and directed to dispose off scrapped items and to sell out the assets in good condition. All the members of the Board of Trustees along with Head of Admin &amp; Finance, Coordinator- Admin and Finance were present at the meeting.</a:t>
            </a:r>
          </a:p>
          <a:p>
            <a:pPr marL="0" indent="0" algn="just">
              <a:buNone/>
            </a:pPr>
            <a:endParaRPr lang="en-US" sz="1200" b="1" dirty="0"/>
          </a:p>
          <a:p>
            <a:pPr marL="0" indent="0" algn="just">
              <a:buNone/>
            </a:pPr>
            <a:r>
              <a:rPr lang="en-US" sz="1200" b="1" dirty="0" smtClean="0"/>
              <a:t>66</a:t>
            </a:r>
            <a:r>
              <a:rPr lang="en-US" sz="1200" b="1" baseline="30000" dirty="0" smtClean="0"/>
              <a:t>th</a:t>
            </a:r>
            <a:r>
              <a:rPr lang="en-US" sz="1200" b="1" dirty="0" smtClean="0"/>
              <a:t> Meeting of the Board of Trustees</a:t>
            </a:r>
          </a:p>
          <a:p>
            <a:pPr marL="0" indent="0" algn="just">
              <a:buNone/>
            </a:pPr>
            <a:r>
              <a:rPr lang="en-US" sz="1200" dirty="0" smtClean="0"/>
              <a:t>The 66</a:t>
            </a:r>
            <a:r>
              <a:rPr lang="en-US" sz="1200" baseline="30000" dirty="0" smtClean="0"/>
              <a:t>th</a:t>
            </a:r>
            <a:r>
              <a:rPr lang="en-US" sz="1200" dirty="0" smtClean="0"/>
              <a:t> meeting of the Board of Trustees of the </a:t>
            </a:r>
            <a:r>
              <a:rPr lang="en-US" sz="1200" dirty="0" err="1" smtClean="0"/>
              <a:t>Unnayan</a:t>
            </a:r>
            <a:r>
              <a:rPr lang="en-US" sz="1200" dirty="0" smtClean="0"/>
              <a:t> </a:t>
            </a:r>
            <a:r>
              <a:rPr lang="en-US" sz="1200" dirty="0" err="1" smtClean="0"/>
              <a:t>Onneshan</a:t>
            </a:r>
            <a:r>
              <a:rPr lang="en-US" sz="1200" dirty="0" smtClean="0"/>
              <a:t> was held at the office of the </a:t>
            </a:r>
            <a:r>
              <a:rPr lang="en-US" sz="1200" dirty="0" err="1" smtClean="0"/>
              <a:t>Unnayan</a:t>
            </a:r>
            <a:r>
              <a:rPr lang="en-US" sz="1200" dirty="0" smtClean="0"/>
              <a:t> </a:t>
            </a:r>
            <a:r>
              <a:rPr lang="en-US" sz="1200" dirty="0" err="1" smtClean="0"/>
              <a:t>Onneshan</a:t>
            </a:r>
            <a:r>
              <a:rPr lang="en-US" sz="1200" dirty="0" smtClean="0"/>
              <a:t>, House No.16/2, Indira Road, </a:t>
            </a:r>
            <a:r>
              <a:rPr lang="en-US" sz="1200" dirty="0" err="1" smtClean="0"/>
              <a:t>Farmgate</a:t>
            </a:r>
            <a:r>
              <a:rPr lang="en-US" sz="1200" dirty="0" smtClean="0"/>
              <a:t>, and Dhaka 1215 on -------------- ------------at 07:00 pm. Under the facilitation of </a:t>
            </a:r>
            <a:r>
              <a:rPr lang="en-US" sz="1200" dirty="0" err="1" smtClean="0"/>
              <a:t>Unnayan</a:t>
            </a:r>
            <a:r>
              <a:rPr lang="en-US" sz="1200" dirty="0" smtClean="0"/>
              <a:t> </a:t>
            </a:r>
            <a:r>
              <a:rPr lang="en-US" sz="1200" dirty="0" err="1" smtClean="0"/>
              <a:t>Onneshan</a:t>
            </a:r>
            <a:r>
              <a:rPr lang="en-US" sz="1200" dirty="0" smtClean="0"/>
              <a:t> Chairperson, Professor Dr. </a:t>
            </a:r>
            <a:r>
              <a:rPr lang="en-US" sz="1200" dirty="0" err="1" smtClean="0"/>
              <a:t>Rashed</a:t>
            </a:r>
            <a:r>
              <a:rPr lang="en-US" sz="1200" dirty="0" smtClean="0"/>
              <a:t> Al Mahmud </a:t>
            </a:r>
            <a:r>
              <a:rPr lang="en-US" sz="1200" dirty="0" err="1" smtClean="0"/>
              <a:t>Titumir</a:t>
            </a:r>
            <a:r>
              <a:rPr lang="en-US" sz="1200" dirty="0" smtClean="0"/>
              <a:t>, the board members approved of the annual audit report July 2021to June 2021 and management accounts of the organization. All the members of the Board of Trustees along with Head of Admin &amp; Finance, Coordinator- Admin and Finance were present at the meeting.</a:t>
            </a:r>
          </a:p>
          <a:p>
            <a:pPr marL="0" indent="0" algn="just">
              <a:buNone/>
            </a:pPr>
            <a:endParaRPr lang="en-US" sz="1100" b="1" dirty="0" smtClean="0"/>
          </a:p>
          <a:p>
            <a:pPr marL="0" indent="0" algn="just">
              <a:buNone/>
            </a:pPr>
            <a:r>
              <a:rPr lang="en-US" sz="1100" b="1" dirty="0" smtClean="0"/>
              <a:t> </a:t>
            </a:r>
          </a:p>
          <a:p>
            <a:pPr marL="0" indent="0" algn="just">
              <a:buNone/>
            </a:pPr>
            <a:r>
              <a:rPr lang="en-US" sz="1100" b="1" dirty="0" smtClean="0"/>
              <a:t> </a:t>
            </a:r>
          </a:p>
          <a:p>
            <a:pPr marL="0" indent="0" algn="just">
              <a:buNone/>
            </a:pPr>
            <a:r>
              <a:rPr lang="en-US" sz="1100" b="1" dirty="0" smtClean="0"/>
              <a:t> </a:t>
            </a:r>
          </a:p>
          <a:p>
            <a:pPr marL="0" indent="0" algn="just">
              <a:buNone/>
            </a:pPr>
            <a:r>
              <a:rPr lang="en-US" sz="1100" b="1" dirty="0" smtClean="0"/>
              <a:t> </a:t>
            </a:r>
          </a:p>
          <a:p>
            <a:pPr marL="0" indent="0" algn="just">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72</a:t>
            </a:fld>
            <a:endParaRPr lang="en-US" dirty="0"/>
          </a:p>
        </p:txBody>
      </p:sp>
    </p:spTree>
    <p:extLst>
      <p:ext uri="{BB962C8B-B14F-4D97-AF65-F5344CB8AC3E}">
        <p14:creationId xmlns:p14="http://schemas.microsoft.com/office/powerpoint/2010/main" val="3089926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350328"/>
            <a:ext cx="5143500" cy="1111358"/>
          </a:xfrm>
        </p:spPr>
        <p:txBody>
          <a:bodyPr>
            <a:normAutofit/>
          </a:bodyPr>
          <a:lstStyle/>
          <a:p>
            <a:r>
              <a:rPr lang="en-US" sz="1600" b="1" dirty="0" smtClean="0">
                <a:solidFill>
                  <a:schemeClr val="accent6">
                    <a:lumMod val="75000"/>
                  </a:schemeClr>
                </a:solidFill>
              </a:rPr>
              <a:t>Membership &amp;</a:t>
            </a:r>
            <a:br>
              <a:rPr lang="en-US" sz="1600" b="1" dirty="0" smtClean="0">
                <a:solidFill>
                  <a:schemeClr val="accent6">
                    <a:lumMod val="75000"/>
                  </a:schemeClr>
                </a:solidFill>
              </a:rPr>
            </a:br>
            <a:r>
              <a:rPr lang="en-US" sz="1600" b="1" dirty="0" smtClean="0">
                <a:solidFill>
                  <a:schemeClr val="accent6">
                    <a:lumMod val="75000"/>
                  </a:schemeClr>
                </a:solidFill>
              </a:rPr>
              <a:t>Partnership</a:t>
            </a:r>
            <a:endParaRPr lang="en-US" sz="1600" b="1" dirty="0">
              <a:solidFill>
                <a:schemeClr val="accent6">
                  <a:lumMod val="75000"/>
                </a:schemeClr>
              </a:solidFill>
            </a:endParaRPr>
          </a:p>
          <a:p>
            <a:r>
              <a:rPr lang="en-US" sz="1200" b="1" dirty="0"/>
              <a:t>Institutional Collaboration</a:t>
            </a:r>
          </a:p>
        </p:txBody>
      </p:sp>
      <p:sp>
        <p:nvSpPr>
          <p:cNvPr id="6" name="Slide Number Placeholder 5"/>
          <p:cNvSpPr>
            <a:spLocks noGrp="1"/>
          </p:cNvSpPr>
          <p:nvPr>
            <p:ph type="sldNum" sz="quarter" idx="12"/>
          </p:nvPr>
        </p:nvSpPr>
        <p:spPr>
          <a:xfrm>
            <a:off x="4916615" y="9378597"/>
            <a:ext cx="1543050" cy="527403"/>
          </a:xfrm>
        </p:spPr>
        <p:txBody>
          <a:bodyPr/>
          <a:lstStyle/>
          <a:p>
            <a:fld id="{38ED17DF-0605-4DEE-91E9-393017ABA7F3}" type="slidenum">
              <a:rPr lang="en-US" sz="1100" b="1" smtClean="0">
                <a:solidFill>
                  <a:schemeClr val="bg1"/>
                </a:solidFill>
              </a:rPr>
              <a:pPr/>
              <a:t>73</a:t>
            </a:fld>
            <a:endParaRPr lang="en-US" sz="1100" b="1" dirty="0">
              <a:solidFill>
                <a:schemeClr val="bg1"/>
              </a:solidFill>
            </a:endParaRPr>
          </a:p>
        </p:txBody>
      </p:sp>
    </p:spTree>
    <p:extLst>
      <p:ext uri="{BB962C8B-B14F-4D97-AF65-F5344CB8AC3E}">
        <p14:creationId xmlns:p14="http://schemas.microsoft.com/office/powerpoint/2010/main" val="26170171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131" y="1316508"/>
            <a:ext cx="5915025" cy="1539570"/>
          </a:xfrm>
        </p:spPr>
        <p:txBody>
          <a:bodyPr>
            <a:normAutofit/>
          </a:bodyPr>
          <a:lstStyle/>
          <a:p>
            <a:pPr marL="0" indent="0" algn="just">
              <a:buNone/>
            </a:pPr>
            <a:r>
              <a:rPr lang="en-US" sz="1100" b="1" dirty="0" smtClean="0"/>
              <a:t>MEMBERSHIP</a:t>
            </a:r>
            <a:endParaRPr lang="en-US" sz="1100" dirty="0"/>
          </a:p>
          <a:p>
            <a:pPr marL="0" indent="0" algn="just">
              <a:buNone/>
            </a:pPr>
            <a:r>
              <a:rPr lang="en-US" sz="1100" dirty="0"/>
              <a:t>Since 2003, Unnayan Onneshan has earned respect and recognition in the field of research and advocacy, by remaining strongly independent, disseminating expertise and proposing alternative and innovative solutions to global issues. Therefore, Unnayan Onneshan now possesses an observatory status, a consultative status, or a membership within the following international </a:t>
            </a:r>
            <a:r>
              <a:rPr lang="en-US" sz="1100" dirty="0" err="1"/>
              <a:t>organisations</a:t>
            </a:r>
            <a:r>
              <a:rPr lang="en-US" sz="1100" dirty="0"/>
              <a:t>.</a:t>
            </a:r>
          </a:p>
          <a:p>
            <a:pPr marL="0" indent="0" algn="just">
              <a:buNone/>
            </a:pPr>
            <a:endParaRPr lang="en-US" sz="1100" dirty="0"/>
          </a:p>
        </p:txBody>
      </p:sp>
      <p:sp>
        <p:nvSpPr>
          <p:cNvPr id="12" name="Slide Number Placeholder 11"/>
          <p:cNvSpPr>
            <a:spLocks noGrp="1"/>
          </p:cNvSpPr>
          <p:nvPr>
            <p:ph type="sldNum" sz="quarter" idx="12"/>
          </p:nvPr>
        </p:nvSpPr>
        <p:spPr/>
        <p:txBody>
          <a:bodyPr/>
          <a:lstStyle/>
          <a:p>
            <a:fld id="{38ED17DF-0605-4DEE-91E9-393017ABA7F3}" type="slidenum">
              <a:rPr lang="en-US" smtClean="0"/>
              <a:pPr/>
              <a:t>74</a:t>
            </a:fld>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8298" y="2480182"/>
            <a:ext cx="138049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200" y="8217558"/>
            <a:ext cx="3530600" cy="1088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613" y="4349239"/>
            <a:ext cx="2038985" cy="978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9939" y="4374639"/>
            <a:ext cx="1888490" cy="895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6706" y="5535980"/>
            <a:ext cx="1269365"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1768" y="5579005"/>
            <a:ext cx="12192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9" descr="transparent_colour_rce_logo.png"/>
          <p:cNvPicPr>
            <a:picLocks noChangeAspect="1"/>
          </p:cNvPicPr>
          <p:nvPr/>
        </p:nvPicPr>
        <p:blipFill>
          <a:blip r:embed="rId8" cstate="print"/>
          <a:stretch>
            <a:fillRect/>
          </a:stretch>
        </p:blipFill>
        <p:spPr>
          <a:xfrm>
            <a:off x="2282949" y="6980935"/>
            <a:ext cx="2368301" cy="1058166"/>
          </a:xfrm>
          <a:prstGeom prst="rect">
            <a:avLst/>
          </a:prstGeom>
        </p:spPr>
      </p:pic>
    </p:spTree>
    <p:extLst>
      <p:ext uri="{BB962C8B-B14F-4D97-AF65-F5344CB8AC3E}">
        <p14:creationId xmlns:p14="http://schemas.microsoft.com/office/powerpoint/2010/main" val="22820207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 y="1390446"/>
            <a:ext cx="5915025" cy="1081251"/>
          </a:xfrm>
        </p:spPr>
        <p:txBody>
          <a:bodyPr>
            <a:normAutofit/>
          </a:bodyPr>
          <a:lstStyle/>
          <a:p>
            <a:pPr marL="0" indent="0" algn="just">
              <a:buNone/>
            </a:pPr>
            <a:r>
              <a:rPr lang="en-US" sz="1100" b="1" dirty="0" smtClean="0"/>
              <a:t>PARTNERSHIP</a:t>
            </a:r>
            <a:endParaRPr lang="en-US" sz="1100" dirty="0"/>
          </a:p>
          <a:p>
            <a:pPr marL="0" indent="0" algn="just">
              <a:buNone/>
            </a:pPr>
            <a:r>
              <a:rPr lang="en-US" sz="1100" dirty="0"/>
              <a:t>The Unnayan Onneshan greatly values the strong partnerships developed over the years with likeminded, innovative </a:t>
            </a:r>
            <a:r>
              <a:rPr lang="en-US" sz="1100" dirty="0" err="1"/>
              <a:t>organisations</a:t>
            </a:r>
            <a:r>
              <a:rPr lang="en-US" sz="1100" dirty="0"/>
              <a:t> from Bangladesh and abroad. In a </a:t>
            </a:r>
            <a:r>
              <a:rPr lang="en-US" sz="1100" dirty="0" err="1"/>
              <a:t>globalised</a:t>
            </a:r>
            <a:r>
              <a:rPr lang="en-US" sz="1100" dirty="0"/>
              <a:t> world, this cooperation makes for a more efficient and collaborative approach to solving problems and gaining attention on the issues that are most important to us.</a:t>
            </a:r>
          </a:p>
          <a:p>
            <a:pPr marL="0" indent="0" algn="just">
              <a:buNone/>
            </a:pPr>
            <a:endParaRPr lang="en-US" sz="1100" dirty="0"/>
          </a:p>
        </p:txBody>
      </p:sp>
      <p:sp>
        <p:nvSpPr>
          <p:cNvPr id="20" name="Slide Number Placeholder 19"/>
          <p:cNvSpPr>
            <a:spLocks noGrp="1"/>
          </p:cNvSpPr>
          <p:nvPr>
            <p:ph type="sldNum" sz="quarter" idx="12"/>
          </p:nvPr>
        </p:nvSpPr>
        <p:spPr/>
        <p:txBody>
          <a:bodyPr/>
          <a:lstStyle/>
          <a:p>
            <a:fld id="{38ED17DF-0605-4DEE-91E9-393017ABA7F3}" type="slidenum">
              <a:rPr lang="en-US" smtClean="0"/>
              <a:pPr/>
              <a:t>75</a:t>
            </a:fld>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965" y="2867117"/>
            <a:ext cx="998220" cy="95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665" y="4028993"/>
            <a:ext cx="1501140" cy="84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005" y="5111060"/>
            <a:ext cx="1447800" cy="598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298" y="3932357"/>
            <a:ext cx="1718945"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9677" y="2829017"/>
            <a:ext cx="1077595" cy="1010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1621" y="7677785"/>
            <a:ext cx="990600" cy="969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8605" y="5905493"/>
            <a:ext cx="1600200" cy="72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8717" y="6944678"/>
            <a:ext cx="1970405" cy="631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5798" y="5079512"/>
            <a:ext cx="1367155" cy="702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8750" y="7035174"/>
            <a:ext cx="1710055" cy="38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6598" y="4519347"/>
            <a:ext cx="1558925" cy="66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93875" y="7735261"/>
            <a:ext cx="838200" cy="745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1498" y="7772400"/>
            <a:ext cx="685800" cy="678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12975" y="8698230"/>
            <a:ext cx="243205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descr="C_IGES_VCL_E__0.jpg"/>
          <p:cNvPicPr>
            <a:picLocks noChangeAspect="1"/>
          </p:cNvPicPr>
          <p:nvPr/>
        </p:nvPicPr>
        <p:blipFill>
          <a:blip r:embed="rId16" cstate="print"/>
          <a:stretch>
            <a:fillRect/>
          </a:stretch>
        </p:blipFill>
        <p:spPr>
          <a:xfrm>
            <a:off x="4864100" y="8610600"/>
            <a:ext cx="1064559" cy="723900"/>
          </a:xfrm>
          <a:prstGeom prst="rect">
            <a:avLst/>
          </a:prstGeom>
        </p:spPr>
      </p:pic>
      <p:pic>
        <p:nvPicPr>
          <p:cNvPr id="19" name="Picture 18" descr="GaGGa_logo.jpg"/>
          <p:cNvPicPr>
            <a:picLocks noChangeAspect="1"/>
          </p:cNvPicPr>
          <p:nvPr/>
        </p:nvPicPr>
        <p:blipFill>
          <a:blip r:embed="rId17" cstate="print"/>
          <a:stretch>
            <a:fillRect/>
          </a:stretch>
        </p:blipFill>
        <p:spPr>
          <a:xfrm>
            <a:off x="4143756" y="7747000"/>
            <a:ext cx="974344" cy="762000"/>
          </a:xfrm>
          <a:prstGeom prst="rect">
            <a:avLst/>
          </a:prstGeom>
        </p:spPr>
      </p:pic>
      <p:pic>
        <p:nvPicPr>
          <p:cNvPr id="21" name="Picture 20" descr="download.png"/>
          <p:cNvPicPr>
            <a:picLocks noChangeAspect="1"/>
          </p:cNvPicPr>
          <p:nvPr/>
        </p:nvPicPr>
        <p:blipFill>
          <a:blip r:embed="rId18" cstate="print"/>
          <a:stretch>
            <a:fillRect/>
          </a:stretch>
        </p:blipFill>
        <p:spPr>
          <a:xfrm>
            <a:off x="3457575" y="5826125"/>
            <a:ext cx="2482850" cy="819150"/>
          </a:xfrm>
          <a:prstGeom prst="rect">
            <a:avLst/>
          </a:prstGeom>
        </p:spPr>
      </p:pic>
    </p:spTree>
    <p:extLst>
      <p:ext uri="{BB962C8B-B14F-4D97-AF65-F5344CB8AC3E}">
        <p14:creationId xmlns:p14="http://schemas.microsoft.com/office/powerpoint/2010/main" val="1001335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5220" y="882315"/>
            <a:ext cx="6240379" cy="8662737"/>
          </a:xfrm>
        </p:spPr>
        <p:txBody>
          <a:bodyPr>
            <a:normAutofit lnSpcReduction="10000"/>
          </a:bodyPr>
          <a:lstStyle/>
          <a:p>
            <a:pPr>
              <a:spcBef>
                <a:spcPts val="0"/>
              </a:spcBef>
            </a:pPr>
            <a:r>
              <a:rPr lang="en-US" sz="2800" b="1" dirty="0" smtClean="0">
                <a:solidFill>
                  <a:schemeClr val="accent6">
                    <a:lumMod val="75000"/>
                  </a:schemeClr>
                </a:solidFill>
              </a:rPr>
              <a:t>RCE Recognition Award 2020</a:t>
            </a:r>
          </a:p>
          <a:p>
            <a:pPr>
              <a:spcBef>
                <a:spcPts val="0"/>
              </a:spcBef>
            </a:pPr>
            <a:endParaRPr lang="en-US" sz="2800" b="1" dirty="0">
              <a:solidFill>
                <a:schemeClr val="accent6">
                  <a:lumMod val="75000"/>
                </a:schemeClr>
              </a:solidFill>
            </a:endParaRPr>
          </a:p>
          <a:p>
            <a:pPr algn="just">
              <a:spcBef>
                <a:spcPts val="0"/>
              </a:spcBef>
            </a:pPr>
            <a:r>
              <a:rPr lang="en-US" sz="1400" dirty="0"/>
              <a:t>The </a:t>
            </a:r>
            <a:r>
              <a:rPr lang="en-US" sz="1400" dirty="0" err="1"/>
              <a:t>Unnayan</a:t>
            </a:r>
            <a:r>
              <a:rPr lang="en-US" sz="1400" dirty="0"/>
              <a:t> </a:t>
            </a:r>
            <a:r>
              <a:rPr lang="en-US" sz="1400" dirty="0" err="1"/>
              <a:t>Onneshan</a:t>
            </a:r>
            <a:r>
              <a:rPr lang="en-US" sz="1400" dirty="0"/>
              <a:t>, hosting RCE Sundarbans’ secretariat in </a:t>
            </a:r>
            <a:r>
              <a:rPr lang="en-US" sz="1400" dirty="0" smtClean="0"/>
              <a:t>Dhaka, has received RCE Recognition Award 2020 for acknowledged flagship project titled “Intergenerational Transfer of Traditional Knowledge and Customary Sustainable Practices by Regional Centre of Expertise on Education for Sustainable Development (RCE). </a:t>
            </a:r>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endParaRPr lang="en-US" sz="1400" dirty="0" smtClean="0"/>
          </a:p>
          <a:p>
            <a:pPr algn="just">
              <a:spcBef>
                <a:spcPts val="0"/>
              </a:spcBef>
            </a:pPr>
            <a:endParaRPr lang="en-US" sz="1400" dirty="0"/>
          </a:p>
          <a:p>
            <a:pPr algn="just">
              <a:spcBef>
                <a:spcPts val="0"/>
              </a:spcBef>
            </a:pPr>
            <a:r>
              <a:rPr lang="en-US" sz="1400" dirty="0" smtClean="0"/>
              <a:t>The </a:t>
            </a:r>
            <a:r>
              <a:rPr lang="en-US" sz="1400" dirty="0"/>
              <a:t>project brings forth that intergenerational transfer of traditional knowledge and customary sustainable practices of traditional resource users (TRUs) can significantly work as a local community and nature based solution to climate change and promote sustainable consumption and production involving youth, women, children and indigenous and local communities as the key actors. </a:t>
            </a:r>
            <a:r>
              <a:rPr lang="en-US" sz="1400" dirty="0" smtClean="0"/>
              <a:t>The details of the project can be reached through</a:t>
            </a:r>
          </a:p>
          <a:p>
            <a:pPr algn="just">
              <a:spcBef>
                <a:spcPts val="0"/>
              </a:spcBef>
            </a:pPr>
            <a:r>
              <a:rPr lang="en-US" sz="1400" dirty="0" smtClean="0">
                <a:hlinkClick r:id="rId2"/>
              </a:rPr>
              <a:t>https</a:t>
            </a:r>
            <a:r>
              <a:rPr lang="en-US" sz="1400" dirty="0">
                <a:hlinkClick r:id="rId2"/>
              </a:rPr>
              <a:t>://</a:t>
            </a:r>
            <a:r>
              <a:rPr lang="en-US" sz="1400" dirty="0" smtClean="0">
                <a:hlinkClick r:id="rId2"/>
              </a:rPr>
              <a:t>www.rcenetwork.org/portal/rce-sundarbans-2020</a:t>
            </a:r>
            <a:endParaRPr lang="en-US" sz="1400" dirty="0" smtClean="0"/>
          </a:p>
          <a:p>
            <a:pPr algn="just">
              <a:spcBef>
                <a:spcPts val="0"/>
              </a:spcBef>
            </a:pPr>
            <a:r>
              <a:rPr lang="en-US" sz="1400" dirty="0" smtClean="0"/>
              <a:t> </a:t>
            </a:r>
            <a:endParaRPr lang="en-US" sz="1400" dirty="0"/>
          </a:p>
        </p:txBody>
      </p:sp>
      <p:sp>
        <p:nvSpPr>
          <p:cNvPr id="6" name="Slide Number Placeholder 5"/>
          <p:cNvSpPr>
            <a:spLocks noGrp="1"/>
          </p:cNvSpPr>
          <p:nvPr>
            <p:ph type="sldNum" sz="quarter" idx="12"/>
          </p:nvPr>
        </p:nvSpPr>
        <p:spPr>
          <a:xfrm>
            <a:off x="4953191" y="9378597"/>
            <a:ext cx="1543050" cy="527403"/>
          </a:xfrm>
        </p:spPr>
        <p:txBody>
          <a:bodyPr/>
          <a:lstStyle/>
          <a:p>
            <a:fld id="{38ED17DF-0605-4DEE-91E9-393017ABA7F3}" type="slidenum">
              <a:rPr lang="en-US" sz="1100" b="1" smtClean="0">
                <a:solidFill>
                  <a:schemeClr val="bg1"/>
                </a:solidFill>
              </a:rPr>
              <a:pPr/>
              <a:t>76</a:t>
            </a:fld>
            <a:endParaRPr lang="en-US" sz="11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7" y="2556558"/>
            <a:ext cx="6040358" cy="4534053"/>
          </a:xfrm>
          <a:prstGeom prst="rect">
            <a:avLst/>
          </a:prstGeom>
        </p:spPr>
      </p:pic>
    </p:spTree>
    <p:extLst>
      <p:ext uri="{BB962C8B-B14F-4D97-AF65-F5344CB8AC3E}">
        <p14:creationId xmlns:p14="http://schemas.microsoft.com/office/powerpoint/2010/main" val="946625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013200"/>
            <a:ext cx="5143500" cy="1448486"/>
          </a:xfrm>
        </p:spPr>
        <p:txBody>
          <a:bodyPr>
            <a:normAutofit/>
          </a:bodyPr>
          <a:lstStyle/>
          <a:p>
            <a:pPr>
              <a:spcBef>
                <a:spcPts val="0"/>
              </a:spcBef>
            </a:pPr>
            <a:r>
              <a:rPr lang="en-US" sz="1600" b="1" dirty="0" smtClean="0">
                <a:solidFill>
                  <a:schemeClr val="accent6">
                    <a:lumMod val="75000"/>
                  </a:schemeClr>
                </a:solidFill>
              </a:rPr>
              <a:t>Unnayan Onneshan</a:t>
            </a:r>
            <a:r>
              <a:rPr lang="en-US" sz="1600" b="1" dirty="0">
                <a:solidFill>
                  <a:schemeClr val="accent6">
                    <a:lumMod val="75000"/>
                  </a:schemeClr>
                </a:solidFill>
              </a:rPr>
              <a:t/>
            </a:r>
            <a:br>
              <a:rPr lang="en-US" sz="1600" b="1" dirty="0">
                <a:solidFill>
                  <a:schemeClr val="accent6">
                    <a:lumMod val="75000"/>
                  </a:schemeClr>
                </a:solidFill>
              </a:rPr>
            </a:br>
            <a:r>
              <a:rPr lang="en-US" sz="1600" b="1" dirty="0" smtClean="0">
                <a:solidFill>
                  <a:schemeClr val="accent6">
                    <a:lumMod val="75000"/>
                  </a:schemeClr>
                </a:solidFill>
              </a:rPr>
              <a:t>Trustees </a:t>
            </a:r>
          </a:p>
          <a:p>
            <a:pPr>
              <a:spcBef>
                <a:spcPts val="0"/>
              </a:spcBef>
            </a:pPr>
            <a:r>
              <a:rPr lang="en-US" sz="1600" b="1" dirty="0" smtClean="0">
                <a:solidFill>
                  <a:schemeClr val="accent6">
                    <a:lumMod val="75000"/>
                  </a:schemeClr>
                </a:solidFill>
              </a:rPr>
              <a:t>&amp;</a:t>
            </a:r>
          </a:p>
          <a:p>
            <a:pPr>
              <a:spcBef>
                <a:spcPts val="0"/>
              </a:spcBef>
            </a:pPr>
            <a:r>
              <a:rPr lang="en-US" sz="1600" b="1" dirty="0" smtClean="0">
                <a:solidFill>
                  <a:schemeClr val="accent6">
                    <a:lumMod val="75000"/>
                  </a:schemeClr>
                </a:solidFill>
              </a:rPr>
              <a:t>Family</a:t>
            </a:r>
          </a:p>
          <a:p>
            <a:r>
              <a:rPr lang="en-US" sz="1200" b="1" dirty="0"/>
              <a:t>Once a </a:t>
            </a:r>
            <a:r>
              <a:rPr lang="en-US" sz="1200" b="1" dirty="0" smtClean="0"/>
              <a:t>Member,</a:t>
            </a:r>
            <a:br>
              <a:rPr lang="en-US" sz="1200" b="1" dirty="0" smtClean="0"/>
            </a:br>
            <a:r>
              <a:rPr lang="en-US" sz="1200" b="1" dirty="0" smtClean="0"/>
              <a:t>Always </a:t>
            </a:r>
            <a:r>
              <a:rPr lang="en-US" sz="1200" b="1" dirty="0"/>
              <a:t>a Member</a:t>
            </a:r>
          </a:p>
        </p:txBody>
      </p:sp>
      <p:sp>
        <p:nvSpPr>
          <p:cNvPr id="6" name="Slide Number Placeholder 5"/>
          <p:cNvSpPr>
            <a:spLocks noGrp="1"/>
          </p:cNvSpPr>
          <p:nvPr>
            <p:ph type="sldNum" sz="quarter" idx="12"/>
          </p:nvPr>
        </p:nvSpPr>
        <p:spPr>
          <a:xfrm>
            <a:off x="4953191" y="9378597"/>
            <a:ext cx="1543050" cy="527403"/>
          </a:xfrm>
        </p:spPr>
        <p:txBody>
          <a:bodyPr/>
          <a:lstStyle/>
          <a:p>
            <a:fld id="{38ED17DF-0605-4DEE-91E9-393017ABA7F3}" type="slidenum">
              <a:rPr lang="en-US" sz="1100" b="1" smtClean="0">
                <a:solidFill>
                  <a:schemeClr val="bg1"/>
                </a:solidFill>
              </a:rPr>
              <a:pPr/>
              <a:t>77</a:t>
            </a:fld>
            <a:endParaRPr lang="en-US" sz="1100" b="1" dirty="0">
              <a:solidFill>
                <a:schemeClr val="bg1"/>
              </a:solidFill>
            </a:endParaRPr>
          </a:p>
        </p:txBody>
      </p:sp>
    </p:spTree>
    <p:extLst>
      <p:ext uri="{BB962C8B-B14F-4D97-AF65-F5344CB8AC3E}">
        <p14:creationId xmlns:p14="http://schemas.microsoft.com/office/powerpoint/2010/main" val="13141985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6858000" cy="9067800"/>
          </a:xfrm>
        </p:spPr>
        <p:txBody>
          <a:bodyPr>
            <a:normAutofit/>
          </a:bodyPr>
          <a:lstStyle/>
          <a:p>
            <a:pPr algn="ctr">
              <a:buNone/>
            </a:pPr>
            <a:r>
              <a:rPr lang="en-US" sz="1800" b="1" dirty="0" err="1" smtClean="0">
                <a:solidFill>
                  <a:schemeClr val="accent6">
                    <a:lumMod val="50000"/>
                  </a:schemeClr>
                </a:solidFill>
              </a:rPr>
              <a:t>Unnayan</a:t>
            </a:r>
            <a:r>
              <a:rPr lang="en-US" sz="1800" b="1" dirty="0" smtClean="0">
                <a:solidFill>
                  <a:schemeClr val="accent6">
                    <a:lumMod val="50000"/>
                  </a:schemeClr>
                </a:solidFill>
              </a:rPr>
              <a:t> </a:t>
            </a:r>
            <a:r>
              <a:rPr lang="en-US" sz="1800" b="1" dirty="0" err="1" smtClean="0">
                <a:solidFill>
                  <a:schemeClr val="accent6">
                    <a:lumMod val="50000"/>
                  </a:schemeClr>
                </a:solidFill>
              </a:rPr>
              <a:t>Onneshan</a:t>
            </a:r>
            <a:r>
              <a:rPr lang="en-US" sz="1800" b="1" dirty="0" smtClean="0">
                <a:solidFill>
                  <a:schemeClr val="accent6">
                    <a:lumMod val="50000"/>
                  </a:schemeClr>
                </a:solidFill>
              </a:rPr>
              <a:t> Family   </a:t>
            </a:r>
            <a:endParaRPr lang="en-US" dirty="0"/>
          </a:p>
          <a:p>
            <a:pPr marL="0" lvl="0" indent="0" algn="just">
              <a:buNone/>
            </a:pPr>
            <a:endParaRPr lang="en-US" sz="1200" dirty="0" smtClean="0"/>
          </a:p>
          <a:p>
            <a:pPr marL="0" lvl="0" indent="0">
              <a:buNone/>
            </a:pPr>
            <a:endParaRPr lang="en-US" sz="1200" dirty="0" smtClean="0"/>
          </a:p>
          <a:p>
            <a:pPr marL="0" lvl="0" indent="0">
              <a:buNone/>
            </a:pPr>
            <a:endParaRPr lang="en-US" sz="1200" dirty="0"/>
          </a:p>
          <a:p>
            <a:pPr marL="0" lvl="0" indent="0">
              <a:buNone/>
            </a:pPr>
            <a:endParaRPr lang="en-US" sz="1200" dirty="0"/>
          </a:p>
          <a:p>
            <a:pPr marL="0" lvl="0" indent="0">
              <a:buNone/>
            </a:pPr>
            <a:endParaRPr lang="en-US" sz="1200" dirty="0" smtClean="0"/>
          </a:p>
          <a:p>
            <a:pPr marL="0" lvl="0" indent="0">
              <a:buNone/>
            </a:pPr>
            <a:endParaRPr lang="en-US" sz="1200" dirty="0"/>
          </a:p>
          <a:p>
            <a:pPr marL="0" lvl="0" indent="0">
              <a:buNone/>
            </a:pPr>
            <a:endParaRPr lang="en-US" sz="1200" dirty="0" smtClean="0"/>
          </a:p>
          <a:p>
            <a:pPr marL="0" lvl="0" indent="0">
              <a:buNone/>
            </a:pPr>
            <a:endParaRPr lang="en-US" sz="1200" dirty="0"/>
          </a:p>
          <a:p>
            <a:pPr marL="0" lvl="0" indent="0" algn="ctr">
              <a:lnSpc>
                <a:spcPct val="100000"/>
              </a:lnSpc>
              <a:spcBef>
                <a:spcPts val="0"/>
              </a:spcBef>
              <a:buNone/>
            </a:pPr>
            <a:endParaRPr lang="en-US" sz="1200" dirty="0" smtClean="0"/>
          </a:p>
          <a:p>
            <a:pPr marL="0" lvl="0" indent="0" algn="ctr">
              <a:lnSpc>
                <a:spcPct val="100000"/>
              </a:lnSpc>
              <a:spcBef>
                <a:spcPts val="0"/>
              </a:spcBef>
              <a:buNone/>
            </a:pPr>
            <a:endParaRPr lang="en-US" sz="1200" dirty="0"/>
          </a:p>
          <a:p>
            <a:pPr marL="0" lvl="0" indent="0">
              <a:lnSpc>
                <a:spcPct val="100000"/>
              </a:lnSpc>
              <a:spcBef>
                <a:spcPts val="0"/>
              </a:spcBef>
              <a:buNone/>
            </a:pPr>
            <a:r>
              <a:rPr lang="en-US" sz="1200" dirty="0" smtClean="0"/>
              <a:t>        Dr. </a:t>
            </a:r>
            <a:r>
              <a:rPr lang="en-US" sz="1200" dirty="0" err="1" smtClean="0"/>
              <a:t>Rashed</a:t>
            </a:r>
            <a:r>
              <a:rPr lang="en-US" sz="1200" dirty="0" smtClean="0"/>
              <a:t> Al Mahmud </a:t>
            </a:r>
            <a:r>
              <a:rPr lang="en-US" sz="1200" dirty="0" err="1" smtClean="0"/>
              <a:t>Titumir</a:t>
            </a:r>
            <a:r>
              <a:rPr lang="en-US" sz="1200" dirty="0" smtClean="0"/>
              <a:t>                                            </a:t>
            </a:r>
            <a:r>
              <a:rPr lang="en-US" sz="1200" dirty="0" err="1" smtClean="0"/>
              <a:t>Ebney</a:t>
            </a:r>
            <a:r>
              <a:rPr lang="en-US" sz="1200" dirty="0" smtClean="0"/>
              <a:t> </a:t>
            </a:r>
            <a:r>
              <a:rPr lang="en-US" sz="1200" dirty="0" err="1"/>
              <a:t>Ayaj</a:t>
            </a:r>
            <a:r>
              <a:rPr lang="en-US" sz="1200" dirty="0"/>
              <a:t> Rana, Adjunct Researcher </a:t>
            </a:r>
            <a:endParaRPr lang="en-US" sz="1200" dirty="0" smtClean="0"/>
          </a:p>
          <a:p>
            <a:pPr marL="0" lvl="0" indent="0">
              <a:lnSpc>
                <a:spcPct val="100000"/>
              </a:lnSpc>
              <a:spcBef>
                <a:spcPts val="0"/>
              </a:spcBef>
              <a:buNone/>
            </a:pPr>
            <a:r>
              <a:rPr lang="en-US" sz="1200" dirty="0" smtClean="0"/>
              <a:t>        Chairperson, UO      </a:t>
            </a:r>
          </a:p>
          <a:p>
            <a:pPr marL="0" lvl="0" indent="0">
              <a:lnSpc>
                <a:spcPct val="100000"/>
              </a:lnSpc>
              <a:spcBef>
                <a:spcPts val="0"/>
              </a:spcBef>
              <a:buNone/>
            </a:pPr>
            <a:r>
              <a:rPr lang="en-US" sz="1200" dirty="0" smtClean="0"/>
              <a:t>                                                                      </a:t>
            </a:r>
            <a:endParaRPr lang="en-US" sz="1200" dirty="0"/>
          </a:p>
          <a:p>
            <a:pPr marL="0" lvl="0" indent="0">
              <a:buNone/>
            </a:pPr>
            <a:endParaRPr lang="en-US" sz="1200" dirty="0"/>
          </a:p>
          <a:p>
            <a:pPr marL="0" lvl="0" indent="0">
              <a:buNone/>
            </a:pPr>
            <a:endParaRPr lang="en-US" sz="1200" dirty="0" smtClean="0"/>
          </a:p>
          <a:p>
            <a:pPr marL="0" lvl="0" indent="0" algn="r">
              <a:buNone/>
            </a:pPr>
            <a:endParaRPr lang="en-US" sz="1200" dirty="0"/>
          </a:p>
          <a:p>
            <a:pPr marL="0" lvl="0" indent="0">
              <a:buNone/>
            </a:pPr>
            <a:endParaRPr lang="en-US" sz="1200" dirty="0"/>
          </a:p>
          <a:p>
            <a:pPr marL="0" lvl="0" indent="0">
              <a:buNone/>
            </a:pPr>
            <a:endParaRPr lang="en-US" sz="1200" dirty="0"/>
          </a:p>
          <a:p>
            <a:pPr marL="0" lvl="0" indent="0">
              <a:buNone/>
            </a:pPr>
            <a:endParaRPr lang="en-US" sz="1200" dirty="0" smtClean="0"/>
          </a:p>
          <a:p>
            <a:pPr marL="0" lvl="0" indent="0">
              <a:buNone/>
            </a:pPr>
            <a:endParaRPr lang="en-US" sz="1200" dirty="0"/>
          </a:p>
          <a:p>
            <a:pPr marL="0" lvl="0" indent="0">
              <a:buNone/>
            </a:pPr>
            <a:endParaRPr lang="en-US" sz="1200" dirty="0" smtClean="0"/>
          </a:p>
          <a:p>
            <a:pPr marL="0" lvl="0" indent="0">
              <a:buNone/>
            </a:pPr>
            <a:endParaRPr lang="en-US" sz="1200" dirty="0" smtClean="0"/>
          </a:p>
          <a:p>
            <a:pPr marL="0" lvl="0" indent="0">
              <a:buNone/>
            </a:pPr>
            <a:r>
              <a:rPr lang="en-US" sz="1200" dirty="0" smtClean="0"/>
              <a:t> Md. </a:t>
            </a:r>
            <a:r>
              <a:rPr lang="en-US" sz="1200" dirty="0" err="1" smtClean="0"/>
              <a:t>Zahidur</a:t>
            </a:r>
            <a:r>
              <a:rPr lang="en-US" sz="1200" dirty="0" smtClean="0"/>
              <a:t> Rahman, Adjunct Researcher                       </a:t>
            </a:r>
            <a:r>
              <a:rPr lang="en-US" sz="1200" dirty="0" err="1" smtClean="0"/>
              <a:t>Azmol</a:t>
            </a:r>
            <a:r>
              <a:rPr lang="en-US" sz="1200" dirty="0" smtClean="0"/>
              <a:t> Hossain, Coordinator, Admin &amp; Finance   </a:t>
            </a:r>
          </a:p>
          <a:p>
            <a:pPr marL="0" lvl="0" indent="0">
              <a:buNone/>
            </a:pPr>
            <a:endParaRPr lang="en-US" sz="1200" dirty="0" smtClean="0"/>
          </a:p>
          <a:p>
            <a:pPr marL="0" lvl="0" indent="0">
              <a:buNone/>
            </a:pPr>
            <a:endParaRPr lang="en-US" sz="1200" dirty="0"/>
          </a:p>
          <a:p>
            <a:pPr marL="0" lvl="0" indent="0">
              <a:buNone/>
            </a:pPr>
            <a:endParaRPr lang="en-US" sz="1200" dirty="0"/>
          </a:p>
          <a:p>
            <a:pPr marL="0" indent="0" algn="just">
              <a:buNone/>
            </a:pPr>
            <a:endParaRPr lang="en-US" sz="1800" b="1" dirty="0" smtClean="0">
              <a:solidFill>
                <a:schemeClr val="accent6">
                  <a:lumMod val="50000"/>
                </a:schemeClr>
              </a:solidFill>
            </a:endParaRPr>
          </a:p>
          <a:p>
            <a:pPr marL="0" indent="0">
              <a:buNone/>
            </a:pPr>
            <a:endParaRPr lang="en-US" sz="1200" u="sng" dirty="0"/>
          </a:p>
          <a:p>
            <a:endParaRPr lang="en-US" sz="1200" u="sng" dirty="0" smtClean="0"/>
          </a:p>
          <a:p>
            <a:pPr marL="0" indent="0">
              <a:buNone/>
            </a:pPr>
            <a:endParaRPr lang="en-US" sz="1200" dirty="0" smtClean="0"/>
          </a:p>
          <a:p>
            <a:pPr marL="0" indent="0">
              <a:buNone/>
            </a:pPr>
            <a:endParaRPr lang="en-US" sz="1200" dirty="0"/>
          </a:p>
          <a:p>
            <a:pPr marL="0" indent="0">
              <a:buNone/>
            </a:pPr>
            <a:endParaRPr lang="en-US" sz="1200" dirty="0" smtClean="0"/>
          </a:p>
          <a:p>
            <a:pPr marL="0" indent="0" algn="ctr">
              <a:buNone/>
            </a:pPr>
            <a:r>
              <a:rPr lang="sv-SE" sz="1200" dirty="0" smtClean="0"/>
              <a:t> Tanjila Afrin and </a:t>
            </a:r>
            <a:r>
              <a:rPr lang="sv-SE" sz="1200" dirty="0"/>
              <a:t>Mohammad Saeed </a:t>
            </a:r>
            <a:r>
              <a:rPr lang="sv-SE" sz="1200" dirty="0" smtClean="0"/>
              <a:t>Islam, Adjunct Researcher </a:t>
            </a:r>
            <a:endParaRPr lang="sv-SE" sz="1200" dirty="0"/>
          </a:p>
          <a:p>
            <a:pPr marL="0" indent="0">
              <a:buNone/>
            </a:pPr>
            <a:endParaRPr lang="sv-SE" sz="1200" dirty="0"/>
          </a:p>
          <a:p>
            <a:pPr marL="0" indent="0">
              <a:buNone/>
            </a:pPr>
            <a:endParaRPr lang="en-US" sz="1200" dirty="0" smtClean="0"/>
          </a:p>
          <a:p>
            <a:pPr marL="0" indent="0">
              <a:buNone/>
            </a:pPr>
            <a:endParaRPr lang="en-US" sz="1200" dirty="0" smtClean="0"/>
          </a:p>
          <a:p>
            <a:pPr marL="0" indent="0">
              <a:buNone/>
            </a:pPr>
            <a:endParaRPr lang="en-US" sz="1200" dirty="0"/>
          </a:p>
          <a:p>
            <a:pPr marL="0" indent="0">
              <a:buNone/>
            </a:pPr>
            <a:endParaRPr lang="en-US" sz="1200" dirty="0" smtClean="0"/>
          </a:p>
          <a:p>
            <a:pPr marL="0" indent="0">
              <a:buNone/>
            </a:pPr>
            <a:endParaRPr lang="en-US" sz="1200" dirty="0"/>
          </a:p>
          <a:p>
            <a:pPr algn="just">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buNone/>
            </a:pPr>
            <a:endParaRPr lang="en-US" sz="1100" dirty="0" smtClean="0"/>
          </a:p>
          <a:p>
            <a:pPr>
              <a:buNone/>
            </a:pPr>
            <a:endParaRPr lang="en-US" sz="1100" dirty="0"/>
          </a:p>
          <a:p>
            <a:pPr algn="r">
              <a:buNone/>
            </a:pPr>
            <a:endParaRPr lang="en-US" sz="1100" dirty="0" smtClean="0"/>
          </a:p>
        </p:txBody>
      </p:sp>
      <p:sp>
        <p:nvSpPr>
          <p:cNvPr id="7" name="Slide Number Placeholder 6"/>
          <p:cNvSpPr>
            <a:spLocks noGrp="1"/>
          </p:cNvSpPr>
          <p:nvPr>
            <p:ph type="sldNum" sz="quarter" idx="12"/>
          </p:nvPr>
        </p:nvSpPr>
        <p:spPr/>
        <p:txBody>
          <a:bodyPr/>
          <a:lstStyle/>
          <a:p>
            <a:fld id="{38ED17DF-0605-4DEE-91E9-393017ABA7F3}" type="slidenum">
              <a:rPr lang="en-US" smtClean="0"/>
              <a:pPr/>
              <a:t>78</a:t>
            </a:fld>
            <a:endParaRPr lang="en-US" dirty="0"/>
          </a:p>
        </p:txBody>
      </p:sp>
      <p:pic>
        <p:nvPicPr>
          <p:cNvPr id="9" name="Picture 8" descr="61009144_10157143585807410_6757147389666000896_n.jpg"/>
          <p:cNvPicPr>
            <a:picLocks noChangeAspect="1"/>
          </p:cNvPicPr>
          <p:nvPr/>
        </p:nvPicPr>
        <p:blipFill>
          <a:blip r:embed="rId2" cstate="print"/>
          <a:stretch>
            <a:fillRect/>
          </a:stretch>
        </p:blipFill>
        <p:spPr>
          <a:xfrm>
            <a:off x="304349" y="1158142"/>
            <a:ext cx="2745390" cy="2349500"/>
          </a:xfrm>
          <a:prstGeom prst="rect">
            <a:avLst/>
          </a:prstGeom>
        </p:spPr>
      </p:pic>
      <p:pic>
        <p:nvPicPr>
          <p:cNvPr id="10" name="Picture 9" descr="rana bhai 2.png"/>
          <p:cNvPicPr>
            <a:picLocks noChangeAspect="1"/>
          </p:cNvPicPr>
          <p:nvPr/>
        </p:nvPicPr>
        <p:blipFill>
          <a:blip r:embed="rId3" cstate="print"/>
          <a:stretch>
            <a:fillRect/>
          </a:stretch>
        </p:blipFill>
        <p:spPr>
          <a:xfrm>
            <a:off x="3455834" y="1158142"/>
            <a:ext cx="2689530" cy="23495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39" y="4203700"/>
            <a:ext cx="2743200" cy="2336800"/>
          </a:xfrm>
          <a:prstGeom prst="rect">
            <a:avLst/>
          </a:prstGeom>
        </p:spPr>
      </p:pic>
      <p:pic>
        <p:nvPicPr>
          <p:cNvPr id="12" name="Content Placeholder 4" descr="saeed iisha .png"/>
          <p:cNvPicPr>
            <a:picLocks noChangeAspect="1"/>
          </p:cNvPicPr>
          <p:nvPr/>
        </p:nvPicPr>
        <p:blipFill>
          <a:blip r:embed="rId5" cstate="print"/>
          <a:stretch>
            <a:fillRect/>
          </a:stretch>
        </p:blipFill>
        <p:spPr>
          <a:xfrm>
            <a:off x="304349" y="7021200"/>
            <a:ext cx="5915025" cy="2357396"/>
          </a:xfrm>
          <a:prstGeom prst="rect">
            <a:avLst/>
          </a:prstGeom>
        </p:spPr>
      </p:pic>
      <p:pic>
        <p:nvPicPr>
          <p:cNvPr id="13" name="Picture 12" descr="azam.png"/>
          <p:cNvPicPr>
            <a:picLocks noChangeAspect="1"/>
          </p:cNvPicPr>
          <p:nvPr/>
        </p:nvPicPr>
        <p:blipFill>
          <a:blip r:embed="rId6" cstate="print"/>
          <a:stretch>
            <a:fillRect/>
          </a:stretch>
        </p:blipFill>
        <p:spPr>
          <a:xfrm>
            <a:off x="3488219" y="4203701"/>
            <a:ext cx="2657145" cy="2336800"/>
          </a:xfrm>
          <a:prstGeom prst="rect">
            <a:avLst/>
          </a:prstGeom>
        </p:spPr>
      </p:pic>
    </p:spTree>
    <p:extLst>
      <p:ext uri="{BB962C8B-B14F-4D97-AF65-F5344CB8AC3E}">
        <p14:creationId xmlns:p14="http://schemas.microsoft.com/office/powerpoint/2010/main" val="26419603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748" y="751438"/>
            <a:ext cx="6575251" cy="9021212"/>
          </a:xfrm>
        </p:spPr>
        <p:txBody>
          <a:bodyPr/>
          <a:lstStyle/>
          <a:p>
            <a:pPr algn="ctr">
              <a:buNone/>
            </a:pPr>
            <a:r>
              <a:rPr lang="en-US" sz="1800" b="1" dirty="0" err="1" smtClean="0">
                <a:solidFill>
                  <a:schemeClr val="accent6">
                    <a:lumMod val="50000"/>
                  </a:schemeClr>
                </a:solidFill>
              </a:rPr>
              <a:t>Unnayan</a:t>
            </a:r>
            <a:r>
              <a:rPr lang="en-US" sz="1800" b="1" dirty="0" smtClean="0">
                <a:solidFill>
                  <a:schemeClr val="accent6">
                    <a:lumMod val="50000"/>
                  </a:schemeClr>
                </a:solidFill>
              </a:rPr>
              <a:t> </a:t>
            </a:r>
            <a:r>
              <a:rPr lang="en-US" sz="1800" b="1" dirty="0" err="1" smtClean="0">
                <a:solidFill>
                  <a:schemeClr val="accent6">
                    <a:lumMod val="50000"/>
                  </a:schemeClr>
                </a:solidFill>
              </a:rPr>
              <a:t>Onneshan</a:t>
            </a:r>
            <a:r>
              <a:rPr lang="en-US" sz="1800" b="1" dirty="0" smtClean="0">
                <a:solidFill>
                  <a:schemeClr val="accent6">
                    <a:lumMod val="50000"/>
                  </a:schemeClr>
                </a:solidFill>
              </a:rPr>
              <a:t> Family </a:t>
            </a:r>
          </a:p>
          <a:p>
            <a:pPr algn="ctr">
              <a:buNone/>
            </a:pPr>
            <a:endParaRPr lang="en-US" sz="1800" b="1" dirty="0" smtClean="0">
              <a:solidFill>
                <a:schemeClr val="accent6">
                  <a:lumMod val="50000"/>
                </a:schemeClr>
              </a:solidFill>
            </a:endParaRPr>
          </a:p>
          <a:p>
            <a:pPr>
              <a:buNone/>
            </a:pPr>
            <a:endParaRPr lang="en-US" sz="1800" b="1" dirty="0" smtClean="0">
              <a:solidFill>
                <a:schemeClr val="accent6">
                  <a:lumMod val="50000"/>
                </a:schemeClr>
              </a:solidFill>
            </a:endParaRPr>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r>
              <a:rPr lang="en-US" sz="1200" dirty="0"/>
              <a:t>Md. Shah </a:t>
            </a:r>
            <a:r>
              <a:rPr lang="en-US" sz="1200" dirty="0" err="1"/>
              <a:t>Paran</a:t>
            </a:r>
            <a:r>
              <a:rPr lang="en-US" sz="1200" dirty="0"/>
              <a:t>, </a:t>
            </a:r>
            <a:r>
              <a:rPr lang="en-US" sz="1200" dirty="0" smtClean="0"/>
              <a:t>Researcher                                                  </a:t>
            </a:r>
            <a:r>
              <a:rPr lang="en-US" sz="1200" dirty="0" err="1" smtClean="0"/>
              <a:t>Mamun</a:t>
            </a:r>
            <a:r>
              <a:rPr lang="en-US" sz="1200" dirty="0" smtClean="0"/>
              <a:t>-or-Rashid, Community Researcher</a:t>
            </a:r>
          </a:p>
          <a:p>
            <a:pPr>
              <a:buNone/>
            </a:pPr>
            <a:endParaRPr lang="en-US" sz="1200" dirty="0"/>
          </a:p>
          <a:p>
            <a:pPr>
              <a:buNone/>
            </a:pPr>
            <a:endParaRPr lang="en-US" sz="1200" dirty="0" smtClean="0"/>
          </a:p>
          <a:p>
            <a:pPr>
              <a:buNone/>
            </a:pPr>
            <a:endParaRPr lang="en-US" sz="1200" dirty="0"/>
          </a:p>
          <a:p>
            <a:pPr>
              <a:buNone/>
            </a:pPr>
            <a:endParaRPr lang="en-US" sz="1200" dirty="0" smtClean="0"/>
          </a:p>
          <a:p>
            <a:pPr>
              <a:buNone/>
            </a:pPr>
            <a:endParaRPr lang="en-US" sz="1200" dirty="0"/>
          </a:p>
          <a:p>
            <a:pPr>
              <a:buNone/>
            </a:pPr>
            <a:endParaRPr lang="en-US" sz="1200" dirty="0" smtClean="0"/>
          </a:p>
          <a:p>
            <a:pPr>
              <a:buNone/>
            </a:pPr>
            <a:endParaRPr lang="en-US" sz="1200" dirty="0"/>
          </a:p>
          <a:p>
            <a:pPr>
              <a:buNone/>
            </a:pPr>
            <a:endParaRPr lang="en-US" sz="1200" dirty="0" smtClean="0"/>
          </a:p>
          <a:p>
            <a:pPr>
              <a:buNone/>
            </a:pPr>
            <a:endParaRPr lang="en-US" sz="1200" dirty="0"/>
          </a:p>
          <a:p>
            <a:pPr>
              <a:buNone/>
            </a:pPr>
            <a:endParaRPr lang="en-US" sz="1200" dirty="0" smtClean="0"/>
          </a:p>
          <a:p>
            <a:pPr>
              <a:buNone/>
            </a:pPr>
            <a:endParaRPr lang="en-US" sz="1200" dirty="0"/>
          </a:p>
          <a:p>
            <a:pPr>
              <a:buNone/>
            </a:pPr>
            <a:endParaRPr lang="en-US" sz="1200" dirty="0" smtClean="0"/>
          </a:p>
          <a:p>
            <a:pPr>
              <a:buNone/>
            </a:pPr>
            <a:endParaRPr lang="en-US" sz="1200" dirty="0"/>
          </a:p>
          <a:p>
            <a:pPr>
              <a:buNone/>
            </a:pPr>
            <a:r>
              <a:rPr lang="en-US" sz="1200" dirty="0" smtClean="0"/>
              <a:t>Wahid </a:t>
            </a:r>
            <a:r>
              <a:rPr lang="en-US" sz="1200" dirty="0" err="1" smtClean="0"/>
              <a:t>Haider</a:t>
            </a:r>
            <a:r>
              <a:rPr lang="en-US" sz="1200" dirty="0" smtClean="0"/>
              <a:t>, </a:t>
            </a:r>
            <a:r>
              <a:rPr lang="en-US" sz="1200" dirty="0"/>
              <a:t>Researcher                                                     </a:t>
            </a:r>
            <a:r>
              <a:rPr lang="en-US" sz="1200" dirty="0" err="1"/>
              <a:t>Adrina</a:t>
            </a:r>
            <a:r>
              <a:rPr lang="en-US" sz="1200" dirty="0"/>
              <a:t> </a:t>
            </a:r>
            <a:r>
              <a:rPr lang="en-US" sz="1200" dirty="0" err="1" smtClean="0"/>
              <a:t>Ibnat</a:t>
            </a:r>
            <a:r>
              <a:rPr lang="en-US" sz="1200" dirty="0" smtClean="0"/>
              <a:t> </a:t>
            </a:r>
            <a:r>
              <a:rPr lang="en-US" sz="1200" dirty="0" err="1" smtClean="0"/>
              <a:t>Jamilee</a:t>
            </a:r>
            <a:r>
              <a:rPr lang="en-US" sz="1200" dirty="0" smtClean="0"/>
              <a:t> </a:t>
            </a:r>
            <a:r>
              <a:rPr lang="en-US" sz="1200" dirty="0" err="1" smtClean="0"/>
              <a:t>Adiba</a:t>
            </a:r>
            <a:r>
              <a:rPr lang="en-US" sz="1200" dirty="0" smtClean="0"/>
              <a:t>, Researcher </a:t>
            </a:r>
            <a:endParaRPr lang="en-US" sz="1200" dirty="0"/>
          </a:p>
          <a:p>
            <a:pPr>
              <a:buNone/>
            </a:pPr>
            <a:endParaRPr lang="en-US" sz="1200" dirty="0" smtClean="0"/>
          </a:p>
          <a:p>
            <a:pPr>
              <a:buNone/>
            </a:pPr>
            <a:r>
              <a:rPr lang="en-US" sz="1200" dirty="0" smtClean="0"/>
              <a:t> </a:t>
            </a:r>
          </a:p>
          <a:p>
            <a:pPr>
              <a:buNone/>
            </a:pPr>
            <a:endParaRPr lang="en-US" sz="1200" dirty="0"/>
          </a:p>
          <a:p>
            <a:pPr>
              <a:buNone/>
            </a:pPr>
            <a:endParaRPr lang="en-US" sz="1200" dirty="0" smtClean="0"/>
          </a:p>
        </p:txBody>
      </p:sp>
      <p:sp>
        <p:nvSpPr>
          <p:cNvPr id="4" name="Slide Number Placeholder 3"/>
          <p:cNvSpPr>
            <a:spLocks noGrp="1"/>
          </p:cNvSpPr>
          <p:nvPr>
            <p:ph type="sldNum" sz="quarter" idx="12"/>
          </p:nvPr>
        </p:nvSpPr>
        <p:spPr/>
        <p:txBody>
          <a:bodyPr/>
          <a:lstStyle/>
          <a:p>
            <a:fld id="{38ED17DF-0605-4DEE-91E9-393017ABA7F3}" type="slidenum">
              <a:rPr lang="en-US" smtClean="0"/>
              <a:pPr/>
              <a:t>79</a:t>
            </a:fld>
            <a:endParaRPr lang="en-US" dirty="0"/>
          </a:p>
        </p:txBody>
      </p:sp>
      <p:pic>
        <p:nvPicPr>
          <p:cNvPr id="11" name="Picture 10" descr="mamun.png"/>
          <p:cNvPicPr>
            <a:picLocks noChangeAspect="1"/>
          </p:cNvPicPr>
          <p:nvPr/>
        </p:nvPicPr>
        <p:blipFill>
          <a:blip r:embed="rId2" cstate="print"/>
          <a:stretch>
            <a:fillRect/>
          </a:stretch>
        </p:blipFill>
        <p:spPr>
          <a:xfrm>
            <a:off x="3551363" y="1162789"/>
            <a:ext cx="2255879" cy="2448009"/>
          </a:xfrm>
          <a:prstGeom prst="rect">
            <a:avLst/>
          </a:prstGeom>
        </p:spPr>
      </p:pic>
      <p:pic>
        <p:nvPicPr>
          <p:cNvPr id="10" name="Content Placehold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50" y="4164749"/>
            <a:ext cx="2524650" cy="297781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299" y="4164749"/>
            <a:ext cx="2819400" cy="297781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747" y="1162789"/>
            <a:ext cx="2302032" cy="2448009"/>
          </a:xfrm>
          <a:prstGeom prst="rect">
            <a:avLst/>
          </a:prstGeom>
        </p:spPr>
      </p:pic>
    </p:spTree>
    <p:extLst>
      <p:ext uri="{BB962C8B-B14F-4D97-AF65-F5344CB8AC3E}">
        <p14:creationId xmlns:p14="http://schemas.microsoft.com/office/powerpoint/2010/main" val="1794463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1267968"/>
            <a:ext cx="5915025" cy="7654312"/>
          </a:xfrm>
        </p:spPr>
        <p:txBody>
          <a:bodyPr>
            <a:normAutofit fontScale="77500" lnSpcReduction="20000"/>
          </a:bodyPr>
          <a:lstStyle/>
          <a:p>
            <a:pPr marL="0" indent="0" algn="just">
              <a:buNone/>
            </a:pPr>
            <a:r>
              <a:rPr lang="en-US" sz="1400" b="1" dirty="0"/>
              <a:t>STRATEGIC APPROACH</a:t>
            </a:r>
          </a:p>
          <a:p>
            <a:pPr marL="0" indent="0" algn="just">
              <a:buNone/>
            </a:pPr>
            <a:r>
              <a:rPr lang="en-US" sz="1600" dirty="0"/>
              <a:t>The organisation has opted for a 4-S strategic approach, combining three hands of critical scholarship, shared learning and </a:t>
            </a:r>
            <a:r>
              <a:rPr lang="en-US" sz="1600" dirty="0" smtClean="0"/>
              <a:t>social transformation, with </a:t>
            </a:r>
            <a:r>
              <a:rPr lang="en-US" sz="1600" dirty="0"/>
              <a:t>sustainability at the </a:t>
            </a:r>
            <a:r>
              <a:rPr lang="en-US" sz="1600" dirty="0" smtClean="0"/>
              <a:t>center. </a:t>
            </a:r>
            <a:r>
              <a:rPr lang="en-US" sz="1600" dirty="0"/>
              <a:t>The approach evolves from grassroots to link to local-national and international entities and maintains a circular flow. Both research and technical assistance are influenced by the principle of growth having rights, equality, justice sustainability and partnership for development through historic responsibility</a:t>
            </a:r>
            <a:r>
              <a:rPr lang="en-US" sz="1600" dirty="0" smtClean="0"/>
              <a:t>.</a:t>
            </a:r>
            <a:endParaRPr lang="en-US" sz="1600" dirty="0"/>
          </a:p>
          <a:p>
            <a:pPr marL="0" indent="0" algn="just">
              <a:buNone/>
            </a:pPr>
            <a:endParaRPr lang="en-US" sz="1600" dirty="0" smtClean="0"/>
          </a:p>
          <a:p>
            <a:pPr marL="0" indent="0" algn="just">
              <a:buNone/>
            </a:pPr>
            <a:r>
              <a:rPr lang="en-US" sz="1600" b="1" dirty="0" smtClean="0"/>
              <a:t>Critical </a:t>
            </a:r>
            <a:r>
              <a:rPr lang="en-US" sz="1600" b="1" dirty="0"/>
              <a:t>Scholarship</a:t>
            </a:r>
          </a:p>
          <a:p>
            <a:pPr marL="0" indent="0" algn="just">
              <a:buNone/>
            </a:pPr>
            <a:r>
              <a:rPr lang="en-US" sz="1600" dirty="0"/>
              <a:t>The UO strongly believes that research and solution contribute to achieving sustainability, but these do not lead to bring in social transformation. The organisation builds critical scholarship through rigorous research underpinned on robust science</a:t>
            </a:r>
            <a:r>
              <a:rPr lang="en-US" sz="1600" dirty="0" smtClean="0"/>
              <a:t>.</a:t>
            </a:r>
            <a:endParaRPr lang="en-US" sz="1600" dirty="0"/>
          </a:p>
          <a:p>
            <a:pPr marL="0" indent="0" algn="just">
              <a:buNone/>
            </a:pPr>
            <a:r>
              <a:rPr lang="en-US" sz="1600" dirty="0" smtClean="0"/>
              <a:t>The Unnayan </a:t>
            </a:r>
            <a:r>
              <a:rPr lang="en-US" sz="1600" dirty="0"/>
              <a:t>Onneshan has adopted an optimistic view on role of knowledge in country’s journey towards development wherein the empowered citizens enjoy their rights equally. The organisation involves much of its energy in innovating approaches where sustainability is central. Building empirical model with full and effective participation of stakeholders concerned is a strategy of knowledge development and dissemination wherein best practices are up -scaled based on local politico-economic dynamics</a:t>
            </a:r>
            <a:r>
              <a:rPr lang="en-US" sz="1600" dirty="0" smtClean="0"/>
              <a:t>.</a:t>
            </a:r>
            <a:endParaRPr lang="en-US" sz="1600" dirty="0"/>
          </a:p>
          <a:p>
            <a:pPr marL="0" indent="0" algn="just">
              <a:buNone/>
            </a:pPr>
            <a:r>
              <a:rPr lang="en-US" sz="1600" dirty="0"/>
              <a:t>The UO examines every issue critically to explore underlying causes as well as to build knowledge base for future. Sustainability is a longitudinal process. Evidence based action research leading to model building for practical demonstration is one of the major tools used by the UO for developing and sustaining new knowledge. The organisation also comes up with thought-provoking research for mainstreaming principles of rights, equality and justice that results in improved wellbeing in the society and collectively contributes towards social transformation, which upholds a sustainability regime</a:t>
            </a:r>
            <a:r>
              <a:rPr lang="en-US" sz="1600" dirty="0" smtClean="0"/>
              <a:t>.</a:t>
            </a:r>
            <a:endParaRPr lang="en-US" sz="1600" dirty="0"/>
          </a:p>
          <a:p>
            <a:pPr marL="0" indent="0" algn="just">
              <a:buNone/>
            </a:pPr>
            <a:endParaRPr lang="en-US" sz="1600" b="1" dirty="0" smtClean="0"/>
          </a:p>
          <a:p>
            <a:pPr marL="0" indent="0" algn="just">
              <a:buNone/>
            </a:pPr>
            <a:r>
              <a:rPr lang="en-US" sz="1600" b="1" dirty="0" smtClean="0"/>
              <a:t>Shared </a:t>
            </a:r>
            <a:r>
              <a:rPr lang="en-US" sz="1600" b="1" dirty="0"/>
              <a:t>Learning</a:t>
            </a:r>
          </a:p>
          <a:p>
            <a:pPr marL="0" indent="0" algn="just">
              <a:buNone/>
            </a:pPr>
            <a:r>
              <a:rPr lang="en-US" sz="1600" dirty="0"/>
              <a:t>Unnayan Onneshan deems learning as the core to sustainability based on the understanding that through learning actors assimilate information and update </a:t>
            </a:r>
            <a:r>
              <a:rPr lang="en-US" sz="1600" dirty="0" smtClean="0"/>
              <a:t>their cognitions </a:t>
            </a:r>
            <a:r>
              <a:rPr lang="en-US" sz="1600" dirty="0"/>
              <a:t>and behavior. The Unnayan Onneshan works in collaboration with other </a:t>
            </a:r>
            <a:r>
              <a:rPr lang="en-US" sz="1600" dirty="0" err="1"/>
              <a:t>organisations</a:t>
            </a:r>
            <a:r>
              <a:rPr lang="en-US" sz="1600" dirty="0"/>
              <a:t>, forms partnerships, participates in events and act as a bridging organisation between local, national and international </a:t>
            </a:r>
            <a:r>
              <a:rPr lang="en-US" sz="1600" dirty="0" err="1"/>
              <a:t>organisations</a:t>
            </a:r>
            <a:r>
              <a:rPr lang="en-US" sz="1600" dirty="0"/>
              <a:t> which promote learning systems and facilitates the development of better theories and empirically testable models of learning for sustainability. </a:t>
            </a:r>
          </a:p>
          <a:p>
            <a:pPr marL="0" indent="0" algn="just">
              <a:buNone/>
            </a:pPr>
            <a:endParaRPr lang="en-US" sz="1600" dirty="0" smtClean="0"/>
          </a:p>
          <a:p>
            <a:pPr marL="0" indent="0" algn="just">
              <a:buNone/>
            </a:pPr>
            <a:r>
              <a:rPr lang="en-US" sz="1600" b="1" dirty="0" smtClean="0"/>
              <a:t>Social </a:t>
            </a:r>
            <a:r>
              <a:rPr lang="en-US" sz="1600" b="1" dirty="0"/>
              <a:t>Transformation</a:t>
            </a:r>
          </a:p>
          <a:p>
            <a:pPr marL="0" indent="0" algn="just">
              <a:buNone/>
            </a:pPr>
            <a:r>
              <a:rPr lang="en-US" sz="1600" dirty="0"/>
              <a:t>Putting sustainability into practice requires knowledge about interactions among society, economy, politics and environment. Orthodoxy segregates operation of different interconnected spheres, which forge </a:t>
            </a:r>
            <a:r>
              <a:rPr lang="en-US" sz="1600" dirty="0" err="1"/>
              <a:t>compartmentalised</a:t>
            </a:r>
            <a:r>
              <a:rPr lang="en-US" sz="1600" dirty="0"/>
              <a:t> understanding on sustainability and puts obstacles towards social transformation. Unnayan Onneshan acknowledges that gap remains both in knowledge and practices and therefore research for sustainability demands cross and multidisciplinary cooperation on different levels of social sciences as well as between social and natural sciences. The Unnayan Onneshan transcends the disciplinary boundaries. Truly, sustainability presents many challenges, but creates many opportunities as well for research and knowledge generation. </a:t>
            </a:r>
          </a:p>
          <a:p>
            <a:pPr algn="just"/>
            <a:endParaRPr lang="en-US" sz="14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8</a:t>
            </a:fld>
            <a:endParaRPr lang="en-US" dirty="0"/>
          </a:p>
        </p:txBody>
      </p:sp>
    </p:spTree>
    <p:extLst>
      <p:ext uri="{BB962C8B-B14F-4D97-AF65-F5344CB8AC3E}">
        <p14:creationId xmlns:p14="http://schemas.microsoft.com/office/powerpoint/2010/main" val="40475565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914400"/>
            <a:ext cx="5915025" cy="8007880"/>
          </a:xfrm>
        </p:spPr>
        <p:txBody>
          <a:bodyPr>
            <a:noAutofit/>
          </a:bodyPr>
          <a:lstStyle/>
          <a:p>
            <a:pPr marL="0" indent="0" algn="ctr">
              <a:buNone/>
            </a:pPr>
            <a:endParaRPr lang="en-US" sz="1100" b="1" dirty="0" smtClean="0">
              <a:solidFill>
                <a:srgbClr val="C00000"/>
              </a:solidFill>
            </a:endParaRPr>
          </a:p>
          <a:p>
            <a:pPr marL="0" indent="0" algn="ctr">
              <a:buNone/>
            </a:pPr>
            <a:endParaRPr lang="en-US" sz="1100" b="1" dirty="0" smtClean="0">
              <a:solidFill>
                <a:srgbClr val="C00000"/>
              </a:solidFill>
            </a:endParaRPr>
          </a:p>
          <a:p>
            <a:pPr marL="0" indent="0" algn="ctr">
              <a:buNone/>
            </a:pPr>
            <a:endParaRPr lang="en-US" sz="1100" b="1" dirty="0" smtClean="0">
              <a:solidFill>
                <a:srgbClr val="C00000"/>
              </a:solidFill>
            </a:endParaRPr>
          </a:p>
          <a:p>
            <a:pPr marL="0" indent="0" algn="ctr">
              <a:buNone/>
            </a:pPr>
            <a:endParaRPr lang="en-US" sz="1100" b="1" dirty="0" smtClean="0">
              <a:solidFill>
                <a:srgbClr val="C00000"/>
              </a:solidFill>
            </a:endParaRPr>
          </a:p>
          <a:p>
            <a:pPr marL="0" indent="0" algn="ctr">
              <a:buNone/>
            </a:pPr>
            <a:endParaRPr lang="en-US" sz="1100" b="1" dirty="0" smtClean="0">
              <a:solidFill>
                <a:srgbClr val="C00000"/>
              </a:solidFill>
            </a:endParaRPr>
          </a:p>
          <a:p>
            <a:pPr marL="0" indent="0" algn="ctr">
              <a:buNone/>
            </a:pPr>
            <a:r>
              <a:rPr lang="en-US" sz="1100" b="1" dirty="0" smtClean="0">
                <a:solidFill>
                  <a:srgbClr val="C00000"/>
                </a:solidFill>
              </a:rPr>
              <a:t>Board </a:t>
            </a:r>
            <a:r>
              <a:rPr lang="en-US" sz="1100" b="1" dirty="0">
                <a:solidFill>
                  <a:srgbClr val="C00000"/>
                </a:solidFill>
              </a:rPr>
              <a:t>of </a:t>
            </a:r>
            <a:r>
              <a:rPr lang="en-US" sz="1100" b="1" dirty="0" smtClean="0">
                <a:solidFill>
                  <a:srgbClr val="C00000"/>
                </a:solidFill>
              </a:rPr>
              <a:t>Trustees </a:t>
            </a:r>
            <a:endParaRPr lang="en-US" sz="1100" b="1" dirty="0">
              <a:solidFill>
                <a:srgbClr val="C00000"/>
              </a:solidFill>
            </a:endParaRPr>
          </a:p>
          <a:p>
            <a:pPr marL="0" indent="0" algn="ctr">
              <a:buNone/>
            </a:pPr>
            <a:r>
              <a:rPr lang="en-US" sz="1100" dirty="0" err="1" smtClean="0"/>
              <a:t>Rashed</a:t>
            </a:r>
            <a:r>
              <a:rPr lang="en-US" sz="1100" dirty="0" smtClean="0"/>
              <a:t> </a:t>
            </a:r>
            <a:r>
              <a:rPr lang="en-US" sz="1100" dirty="0"/>
              <a:t>Al Mahmud </a:t>
            </a:r>
            <a:r>
              <a:rPr lang="en-US" sz="1100" dirty="0" err="1" smtClean="0"/>
              <a:t>Titumir</a:t>
            </a:r>
            <a:r>
              <a:rPr lang="en-US" sz="1100" dirty="0" smtClean="0"/>
              <a:t>, Chairperson </a:t>
            </a:r>
            <a:br>
              <a:rPr lang="en-US" sz="1100" dirty="0" smtClean="0"/>
            </a:br>
            <a:r>
              <a:rPr lang="en-US" sz="1100" dirty="0" err="1" smtClean="0"/>
              <a:t>Nazrul</a:t>
            </a:r>
            <a:r>
              <a:rPr lang="en-US" sz="1100" dirty="0" smtClean="0"/>
              <a:t> Islam, Member </a:t>
            </a:r>
            <a:r>
              <a:rPr lang="en-US" sz="1100" dirty="0"/>
              <a:t>Secretary </a:t>
            </a:r>
            <a:r>
              <a:rPr lang="en-US" sz="1100" dirty="0" smtClean="0"/>
              <a:t/>
            </a:r>
            <a:br>
              <a:rPr lang="en-US" sz="1100" dirty="0" smtClean="0"/>
            </a:br>
            <a:r>
              <a:rPr lang="en-US" sz="1100" dirty="0" err="1" smtClean="0"/>
              <a:t>Jakir</a:t>
            </a:r>
            <a:r>
              <a:rPr lang="en-US" sz="1100" dirty="0" smtClean="0"/>
              <a:t> Hossain, Trustee </a:t>
            </a:r>
            <a:br>
              <a:rPr lang="en-US" sz="1100" dirty="0" smtClean="0"/>
            </a:br>
            <a:r>
              <a:rPr lang="en-US" sz="1100" dirty="0" err="1" smtClean="0"/>
              <a:t>Munira</a:t>
            </a:r>
            <a:r>
              <a:rPr lang="en-US" sz="1100" dirty="0" smtClean="0"/>
              <a:t> </a:t>
            </a:r>
            <a:r>
              <a:rPr lang="en-US" sz="1100" dirty="0" err="1"/>
              <a:t>Nasreen</a:t>
            </a:r>
            <a:r>
              <a:rPr lang="en-US" sz="1100" dirty="0"/>
              <a:t> </a:t>
            </a:r>
            <a:r>
              <a:rPr lang="en-US" sz="1100" dirty="0" smtClean="0"/>
              <a:t>Khan, Trustee</a:t>
            </a:r>
            <a:endParaRPr lang="en-US" sz="1100" dirty="0"/>
          </a:p>
          <a:p>
            <a:pPr marL="0" indent="0" algn="ctr">
              <a:buNone/>
            </a:pPr>
            <a:endParaRPr lang="en-US" sz="1100" b="1" dirty="0" smtClean="0"/>
          </a:p>
          <a:p>
            <a:pPr marL="0" indent="0" algn="ctr">
              <a:buNone/>
            </a:pPr>
            <a:r>
              <a:rPr lang="en-US" sz="1100" b="1" dirty="0" smtClean="0">
                <a:solidFill>
                  <a:srgbClr val="C00000"/>
                </a:solidFill>
              </a:rPr>
              <a:t>Researchers</a:t>
            </a:r>
            <a:endParaRPr lang="en-US" sz="1100" b="1" dirty="0">
              <a:solidFill>
                <a:srgbClr val="C00000"/>
              </a:solidFill>
            </a:endParaRPr>
          </a:p>
          <a:p>
            <a:pPr marL="0" indent="0" algn="ctr">
              <a:lnSpc>
                <a:spcPct val="100000"/>
              </a:lnSpc>
              <a:spcBef>
                <a:spcPts val="0"/>
              </a:spcBef>
              <a:buNone/>
            </a:pPr>
            <a:r>
              <a:rPr lang="en-US" sz="1100" dirty="0" err="1" smtClean="0"/>
              <a:t>Ebney</a:t>
            </a:r>
            <a:r>
              <a:rPr lang="en-US" sz="1100" dirty="0" smtClean="0"/>
              <a:t> </a:t>
            </a:r>
            <a:r>
              <a:rPr lang="en-US" sz="1100" dirty="0" err="1"/>
              <a:t>Ayaj</a:t>
            </a:r>
            <a:r>
              <a:rPr lang="en-US" sz="1100" dirty="0"/>
              <a:t> </a:t>
            </a:r>
            <a:r>
              <a:rPr lang="en-US" sz="1100" dirty="0" smtClean="0"/>
              <a:t>Rana</a:t>
            </a:r>
          </a:p>
          <a:p>
            <a:pPr marL="0" indent="0" algn="ctr">
              <a:lnSpc>
                <a:spcPct val="100000"/>
              </a:lnSpc>
              <a:spcBef>
                <a:spcPts val="0"/>
              </a:spcBef>
              <a:buNone/>
            </a:pPr>
            <a:r>
              <a:rPr lang="en-US" sz="1100" dirty="0" smtClean="0"/>
              <a:t>Md. </a:t>
            </a:r>
            <a:r>
              <a:rPr lang="en-US" sz="1100" dirty="0" err="1" smtClean="0"/>
              <a:t>Zahidur</a:t>
            </a:r>
            <a:r>
              <a:rPr lang="en-US" sz="1100" dirty="0" smtClean="0"/>
              <a:t> </a:t>
            </a:r>
            <a:r>
              <a:rPr lang="en-US" sz="1100" dirty="0" err="1" smtClean="0"/>
              <a:t>Rahman</a:t>
            </a:r>
            <a:endParaRPr lang="en-US" sz="1100" dirty="0" smtClean="0"/>
          </a:p>
          <a:p>
            <a:pPr marL="0" indent="0" algn="ctr">
              <a:lnSpc>
                <a:spcPct val="100000"/>
              </a:lnSpc>
              <a:spcBef>
                <a:spcPts val="0"/>
              </a:spcBef>
              <a:buNone/>
            </a:pPr>
            <a:r>
              <a:rPr lang="en-US" sz="1100" dirty="0" smtClean="0"/>
              <a:t>Mohammad </a:t>
            </a:r>
            <a:r>
              <a:rPr lang="en-US" sz="1100" dirty="0" err="1"/>
              <a:t>Saeed</a:t>
            </a:r>
            <a:r>
              <a:rPr lang="en-US" sz="1100" dirty="0"/>
              <a:t> </a:t>
            </a:r>
            <a:r>
              <a:rPr lang="en-US" sz="1100" dirty="0" smtClean="0"/>
              <a:t>Islam</a:t>
            </a:r>
          </a:p>
          <a:p>
            <a:pPr marL="0" indent="0" algn="ctr">
              <a:lnSpc>
                <a:spcPct val="100000"/>
              </a:lnSpc>
              <a:spcBef>
                <a:spcPts val="0"/>
              </a:spcBef>
              <a:buNone/>
            </a:pPr>
            <a:r>
              <a:rPr lang="en-US" sz="1100" dirty="0" err="1" smtClean="0"/>
              <a:t>Tanjila</a:t>
            </a:r>
            <a:r>
              <a:rPr lang="en-US" sz="1100" dirty="0" smtClean="0"/>
              <a:t> Afrin</a:t>
            </a:r>
            <a:br>
              <a:rPr lang="en-US" sz="1100" dirty="0" smtClean="0"/>
            </a:br>
            <a:r>
              <a:rPr lang="en-US" sz="1100" dirty="0" smtClean="0"/>
              <a:t>Md. Shah </a:t>
            </a:r>
            <a:r>
              <a:rPr lang="en-US" sz="1100" dirty="0" err="1" smtClean="0"/>
              <a:t>Paran</a:t>
            </a:r>
            <a:endParaRPr lang="en-US" sz="1100" dirty="0" smtClean="0"/>
          </a:p>
          <a:p>
            <a:pPr marL="0" indent="0" algn="ctr">
              <a:lnSpc>
                <a:spcPct val="100000"/>
              </a:lnSpc>
              <a:spcBef>
                <a:spcPts val="0"/>
              </a:spcBef>
              <a:buNone/>
            </a:pPr>
            <a:r>
              <a:rPr lang="en-US" sz="1100" dirty="0" smtClean="0"/>
              <a:t>Wahid </a:t>
            </a:r>
            <a:r>
              <a:rPr lang="en-US" sz="1100" dirty="0" err="1" smtClean="0"/>
              <a:t>Haider</a:t>
            </a:r>
            <a:r>
              <a:rPr lang="en-US" sz="1100" dirty="0" smtClean="0"/>
              <a:t> </a:t>
            </a:r>
          </a:p>
          <a:p>
            <a:pPr marL="0" indent="0" algn="ctr">
              <a:lnSpc>
                <a:spcPct val="100000"/>
              </a:lnSpc>
              <a:spcBef>
                <a:spcPts val="0"/>
              </a:spcBef>
              <a:buNone/>
            </a:pPr>
            <a:r>
              <a:rPr lang="en-US" sz="1100" dirty="0" err="1" smtClean="0"/>
              <a:t>Adrina</a:t>
            </a:r>
            <a:r>
              <a:rPr lang="en-US" sz="1100" dirty="0" smtClean="0"/>
              <a:t> </a:t>
            </a:r>
            <a:r>
              <a:rPr lang="en-US" sz="1100" dirty="0" err="1" smtClean="0"/>
              <a:t>Ibnat</a:t>
            </a:r>
            <a:r>
              <a:rPr lang="en-US" sz="1100" dirty="0" smtClean="0"/>
              <a:t> </a:t>
            </a:r>
            <a:r>
              <a:rPr lang="en-US" sz="1100" dirty="0" err="1" smtClean="0"/>
              <a:t>Jamilee</a:t>
            </a:r>
            <a:endParaRPr lang="en-US" sz="1100" dirty="0" smtClean="0"/>
          </a:p>
          <a:p>
            <a:pPr marL="0" indent="0" algn="ctr">
              <a:lnSpc>
                <a:spcPct val="100000"/>
              </a:lnSpc>
              <a:spcBef>
                <a:spcPts val="0"/>
              </a:spcBef>
              <a:buNone/>
            </a:pPr>
            <a:endParaRPr lang="en-US" sz="1100" dirty="0" smtClean="0"/>
          </a:p>
          <a:p>
            <a:pPr marL="0" indent="0" algn="ctr">
              <a:buNone/>
            </a:pPr>
            <a:r>
              <a:rPr lang="en-US" sz="1100" b="1" dirty="0" smtClean="0">
                <a:solidFill>
                  <a:srgbClr val="C00000"/>
                </a:solidFill>
              </a:rPr>
              <a:t>Administration</a:t>
            </a:r>
            <a:endParaRPr lang="en-US" sz="1100" b="1" dirty="0">
              <a:solidFill>
                <a:srgbClr val="C00000"/>
              </a:solidFill>
            </a:endParaRPr>
          </a:p>
          <a:p>
            <a:pPr marL="0" indent="0" algn="ctr">
              <a:buNone/>
            </a:pPr>
            <a:r>
              <a:rPr lang="en-US" sz="1100" dirty="0" err="1" smtClean="0"/>
              <a:t>Azmol</a:t>
            </a:r>
            <a:r>
              <a:rPr lang="en-US" sz="1100" dirty="0" smtClean="0"/>
              <a:t> Hossain, Coordinator, Finance and Admin </a:t>
            </a:r>
            <a:endParaRPr lang="en-US" sz="1100" dirty="0"/>
          </a:p>
          <a:p>
            <a:pPr marL="0" indent="0" algn="ctr">
              <a:buNone/>
            </a:pPr>
            <a:endParaRPr lang="en-US" sz="1100" b="1" dirty="0" smtClean="0"/>
          </a:p>
          <a:p>
            <a:pPr marL="0" indent="0" algn="ctr">
              <a:buNone/>
            </a:pPr>
            <a:r>
              <a:rPr lang="en-US" sz="1100" b="1" dirty="0" smtClean="0">
                <a:solidFill>
                  <a:srgbClr val="C00000"/>
                </a:solidFill>
              </a:rPr>
              <a:t>Support </a:t>
            </a:r>
            <a:r>
              <a:rPr lang="en-US" sz="1100" b="1" dirty="0">
                <a:solidFill>
                  <a:srgbClr val="C00000"/>
                </a:solidFill>
              </a:rPr>
              <a:t>Staffs </a:t>
            </a:r>
          </a:p>
          <a:p>
            <a:pPr marL="0" indent="0" algn="ctr">
              <a:lnSpc>
                <a:spcPct val="100000"/>
              </a:lnSpc>
              <a:spcBef>
                <a:spcPts val="0"/>
              </a:spcBef>
              <a:buNone/>
            </a:pPr>
            <a:r>
              <a:rPr lang="en-US" sz="1100" dirty="0" smtClean="0"/>
              <a:t>Md. </a:t>
            </a:r>
            <a:r>
              <a:rPr lang="en-US" sz="1100" dirty="0" err="1" smtClean="0"/>
              <a:t>Toshir</a:t>
            </a:r>
            <a:r>
              <a:rPr lang="en-US" sz="1100" dirty="0" smtClean="0"/>
              <a:t> </a:t>
            </a:r>
            <a:r>
              <a:rPr lang="en-US" sz="1100" dirty="0" err="1" smtClean="0"/>
              <a:t>Ahmmed</a:t>
            </a:r>
            <a:r>
              <a:rPr lang="en-US" sz="1100" dirty="0" smtClean="0"/>
              <a:t>  </a:t>
            </a:r>
            <a:br>
              <a:rPr lang="en-US" sz="1100" dirty="0" smtClean="0"/>
            </a:br>
            <a:r>
              <a:rPr lang="en-US" sz="1100" dirty="0" err="1" smtClean="0"/>
              <a:t>Dulali</a:t>
            </a:r>
            <a:r>
              <a:rPr lang="en-US" sz="1100" dirty="0" smtClean="0"/>
              <a:t> Soren</a:t>
            </a:r>
            <a:endParaRPr lang="en-US" sz="1100" dirty="0"/>
          </a:p>
          <a:p>
            <a:pPr marL="0" indent="0">
              <a:buNone/>
            </a:pPr>
            <a:endParaRPr lang="en-US" sz="1100" dirty="0"/>
          </a:p>
        </p:txBody>
      </p:sp>
      <p:sp>
        <p:nvSpPr>
          <p:cNvPr id="6" name="Slide Number Placeholder 5"/>
          <p:cNvSpPr>
            <a:spLocks noGrp="1"/>
          </p:cNvSpPr>
          <p:nvPr>
            <p:ph type="sldNum" sz="quarter" idx="12"/>
          </p:nvPr>
        </p:nvSpPr>
        <p:spPr/>
        <p:txBody>
          <a:bodyPr/>
          <a:lstStyle/>
          <a:p>
            <a:fld id="{38ED17DF-0605-4DEE-91E9-393017ABA7F3}" type="slidenum">
              <a:rPr lang="en-US" smtClean="0"/>
              <a:pPr/>
              <a:t>80</a:t>
            </a:fld>
            <a:endParaRPr lang="en-US" dirty="0"/>
          </a:p>
        </p:txBody>
      </p:sp>
    </p:spTree>
    <p:extLst>
      <p:ext uri="{BB962C8B-B14F-4D97-AF65-F5344CB8AC3E}">
        <p14:creationId xmlns:p14="http://schemas.microsoft.com/office/powerpoint/2010/main" val="1851324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963" y="4350328"/>
            <a:ext cx="5143500" cy="831272"/>
          </a:xfrm>
        </p:spPr>
        <p:txBody>
          <a:bodyPr>
            <a:normAutofit/>
          </a:bodyPr>
          <a:lstStyle/>
          <a:p>
            <a:r>
              <a:rPr lang="en-US" sz="1600" b="1" dirty="0" smtClean="0">
                <a:solidFill>
                  <a:srgbClr val="C00000"/>
                </a:solidFill>
              </a:rPr>
              <a:t>Summary</a:t>
            </a:r>
            <a:br>
              <a:rPr lang="en-US" sz="1600" b="1" dirty="0" smtClean="0">
                <a:solidFill>
                  <a:srgbClr val="C00000"/>
                </a:solidFill>
              </a:rPr>
            </a:br>
            <a:r>
              <a:rPr lang="en-US" sz="1600" b="1" dirty="0" smtClean="0">
                <a:solidFill>
                  <a:schemeClr val="accent6">
                    <a:lumMod val="50000"/>
                  </a:schemeClr>
                </a:solidFill>
              </a:rPr>
              <a:t>Financial </a:t>
            </a:r>
            <a:r>
              <a:rPr lang="en-US" sz="1600" b="1" dirty="0">
                <a:solidFill>
                  <a:schemeClr val="accent6">
                    <a:lumMod val="50000"/>
                  </a:schemeClr>
                </a:solidFill>
              </a:rPr>
              <a:t>Statement</a:t>
            </a:r>
            <a:endParaRPr lang="en-US" sz="1600" b="1" dirty="0" smtClean="0">
              <a:solidFill>
                <a:schemeClr val="accent6">
                  <a:lumMod val="50000"/>
                </a:schemeClr>
              </a:solidFill>
            </a:endParaRPr>
          </a:p>
        </p:txBody>
      </p:sp>
      <p:sp>
        <p:nvSpPr>
          <p:cNvPr id="7" name="Slide Number Placeholder 6"/>
          <p:cNvSpPr>
            <a:spLocks noGrp="1"/>
          </p:cNvSpPr>
          <p:nvPr>
            <p:ph type="sldNum" sz="quarter" idx="12"/>
          </p:nvPr>
        </p:nvSpPr>
        <p:spPr>
          <a:xfrm>
            <a:off x="4940999" y="9378597"/>
            <a:ext cx="1543050" cy="527403"/>
          </a:xfrm>
        </p:spPr>
        <p:txBody>
          <a:bodyPr/>
          <a:lstStyle/>
          <a:p>
            <a:fld id="{38ED17DF-0605-4DEE-91E9-393017ABA7F3}" type="slidenum">
              <a:rPr lang="en-US" sz="1100" b="1" smtClean="0">
                <a:solidFill>
                  <a:schemeClr val="bg1"/>
                </a:solidFill>
              </a:rPr>
              <a:pPr/>
              <a:t>81</a:t>
            </a:fld>
            <a:endParaRPr lang="en-US" sz="1100" b="1" dirty="0">
              <a:solidFill>
                <a:schemeClr val="bg1"/>
              </a:solidFill>
            </a:endParaRPr>
          </a:p>
        </p:txBody>
      </p:sp>
    </p:spTree>
    <p:extLst>
      <p:ext uri="{BB962C8B-B14F-4D97-AF65-F5344CB8AC3E}">
        <p14:creationId xmlns:p14="http://schemas.microsoft.com/office/powerpoint/2010/main" val="12217423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940999" y="9378597"/>
            <a:ext cx="1543050" cy="527403"/>
          </a:xfrm>
        </p:spPr>
        <p:txBody>
          <a:bodyPr/>
          <a:lstStyle/>
          <a:p>
            <a:fld id="{38ED17DF-0605-4DEE-91E9-393017ABA7F3}" type="slidenum">
              <a:rPr lang="en-US" sz="1100" b="1" smtClean="0">
                <a:solidFill>
                  <a:schemeClr val="bg1"/>
                </a:solidFill>
              </a:rPr>
              <a:pPr/>
              <a:t>82</a:t>
            </a:fld>
            <a:endParaRPr lang="en-US" sz="1100" b="1" dirty="0">
              <a:solidFill>
                <a:schemeClr val="bg1"/>
              </a:solidFill>
            </a:endParaRPr>
          </a:p>
        </p:txBody>
      </p:sp>
      <p:sp>
        <p:nvSpPr>
          <p:cNvPr id="2" name="Subtitle 1"/>
          <p:cNvSpPr>
            <a:spLocks noGrp="1"/>
          </p:cNvSpPr>
          <p:nvPr>
            <p:ph type="subTitle" idx="1"/>
          </p:nvPr>
        </p:nvSpPr>
        <p:spPr>
          <a:xfrm>
            <a:off x="1" y="876301"/>
            <a:ext cx="6858000" cy="8502296"/>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6" y="757527"/>
            <a:ext cx="6484049" cy="8739844"/>
          </a:xfrm>
          <a:prstGeom prst="rect">
            <a:avLst/>
          </a:prstGeom>
        </p:spPr>
      </p:pic>
    </p:spTree>
    <p:extLst>
      <p:ext uri="{BB962C8B-B14F-4D97-AF65-F5344CB8AC3E}">
        <p14:creationId xmlns:p14="http://schemas.microsoft.com/office/powerpoint/2010/main" val="24851518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940999" y="9378597"/>
            <a:ext cx="1543050" cy="527403"/>
          </a:xfrm>
        </p:spPr>
        <p:txBody>
          <a:bodyPr/>
          <a:lstStyle/>
          <a:p>
            <a:fld id="{38ED17DF-0605-4DEE-91E9-393017ABA7F3}" type="slidenum">
              <a:rPr lang="en-US" sz="1100" b="1" smtClean="0">
                <a:solidFill>
                  <a:schemeClr val="bg1"/>
                </a:solidFill>
              </a:rPr>
              <a:pPr/>
              <a:t>83</a:t>
            </a:fld>
            <a:endParaRPr lang="en-US" sz="1100" b="1" dirty="0">
              <a:solidFill>
                <a:schemeClr val="bg1"/>
              </a:solidFill>
            </a:endParaRPr>
          </a:p>
        </p:txBody>
      </p:sp>
      <p:sp>
        <p:nvSpPr>
          <p:cNvPr id="2" name="Subtitle 1"/>
          <p:cNvSpPr>
            <a:spLocks noGrp="1"/>
          </p:cNvSpPr>
          <p:nvPr>
            <p:ph type="subTitle" idx="1"/>
          </p:nvPr>
        </p:nvSpPr>
        <p:spPr>
          <a:xfrm>
            <a:off x="1" y="876301"/>
            <a:ext cx="6858000" cy="8502296"/>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7" y="801118"/>
            <a:ext cx="6484048" cy="8652663"/>
          </a:xfrm>
          <a:prstGeom prst="rect">
            <a:avLst/>
          </a:prstGeom>
        </p:spPr>
      </p:pic>
    </p:spTree>
    <p:extLst>
      <p:ext uri="{BB962C8B-B14F-4D97-AF65-F5344CB8AC3E}">
        <p14:creationId xmlns:p14="http://schemas.microsoft.com/office/powerpoint/2010/main" val="29807428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295" y="4470263"/>
            <a:ext cx="5915025" cy="3010024"/>
          </a:xfrm>
        </p:spPr>
        <p:txBody>
          <a:bodyPr>
            <a:normAutofit/>
          </a:bodyPr>
          <a:lstStyle/>
          <a:p>
            <a:pPr marL="0" indent="0" algn="ctr">
              <a:buNone/>
            </a:pPr>
            <a:r>
              <a:rPr lang="en-US" sz="1100" b="1" dirty="0" smtClean="0"/>
              <a:t>Unnayan Onneshan</a:t>
            </a:r>
            <a:endParaRPr lang="en-US" sz="1100" dirty="0"/>
          </a:p>
          <a:p>
            <a:pPr marL="0" indent="0" algn="ctr">
              <a:buNone/>
            </a:pPr>
            <a:r>
              <a:rPr lang="en-US" sz="1100" dirty="0"/>
              <a:t>16/2 Indira Road, </a:t>
            </a:r>
            <a:r>
              <a:rPr lang="en-US" sz="1100" dirty="0" err="1" smtClean="0"/>
              <a:t>Farmgate</a:t>
            </a:r>
            <a:r>
              <a:rPr lang="en-US" sz="1100" dirty="0"/>
              <a:t/>
            </a:r>
            <a:br>
              <a:rPr lang="en-US" sz="1100" dirty="0"/>
            </a:br>
            <a:r>
              <a:rPr lang="en-US" sz="1100" dirty="0" smtClean="0"/>
              <a:t>Dhaka-1215</a:t>
            </a:r>
            <a:r>
              <a:rPr lang="en-US" sz="1100" dirty="0"/>
              <a:t>, Bangladesh </a:t>
            </a:r>
            <a:r>
              <a:rPr lang="en-US" sz="1100" dirty="0" smtClean="0"/>
              <a:t/>
            </a:r>
            <a:br>
              <a:rPr lang="en-US" sz="1100" dirty="0" smtClean="0"/>
            </a:br>
            <a:r>
              <a:rPr lang="de-DE" sz="1100" dirty="0" smtClean="0"/>
              <a:t>Tel</a:t>
            </a:r>
            <a:r>
              <a:rPr lang="de-DE" sz="1100" dirty="0"/>
              <a:t>: + (88 02) 58150684, 9110636 </a:t>
            </a:r>
            <a:r>
              <a:rPr lang="de-DE" sz="1100" dirty="0" smtClean="0"/>
              <a:t/>
            </a:r>
            <a:br>
              <a:rPr lang="de-DE" sz="1100" dirty="0" smtClean="0"/>
            </a:br>
            <a:r>
              <a:rPr lang="en-US" sz="1100" dirty="0" smtClean="0"/>
              <a:t>Fax</a:t>
            </a:r>
            <a:r>
              <a:rPr lang="en-US" sz="1100" dirty="0"/>
              <a:t>: + (88 02) 58155804 </a:t>
            </a:r>
            <a:r>
              <a:rPr lang="en-US" sz="1100" dirty="0" smtClean="0"/>
              <a:t/>
            </a:r>
            <a:br>
              <a:rPr lang="en-US" sz="1100" dirty="0" smtClean="0"/>
            </a:br>
            <a:r>
              <a:rPr lang="en-US" sz="1100" dirty="0" smtClean="0"/>
              <a:t>E-mail</a:t>
            </a:r>
            <a:r>
              <a:rPr lang="en-US" sz="1100" dirty="0"/>
              <a:t>: info@unnayan.org </a:t>
            </a:r>
            <a:r>
              <a:rPr lang="en-US" sz="1100" dirty="0" smtClean="0"/>
              <a:t/>
            </a:r>
            <a:br>
              <a:rPr lang="en-US" sz="1100" dirty="0" smtClean="0"/>
            </a:br>
            <a:r>
              <a:rPr lang="en-US" sz="1100" dirty="0" smtClean="0"/>
              <a:t>Web: </a:t>
            </a:r>
            <a:r>
              <a:rPr lang="en-US" sz="1100" dirty="0" smtClean="0">
                <a:hlinkClick r:id="rId2"/>
              </a:rPr>
              <a:t>www.unnayan.org</a:t>
            </a:r>
            <a:endParaRPr lang="en-US" sz="1100" dirty="0" smtClean="0"/>
          </a:p>
          <a:p>
            <a:pPr marL="0" indent="0" algn="ctr">
              <a:buNone/>
            </a:pPr>
            <a:endParaRPr lang="en-US" sz="1100" dirty="0"/>
          </a:p>
          <a:p>
            <a:pPr marL="0" indent="0" algn="ctr">
              <a:buNone/>
            </a:pPr>
            <a:endParaRPr lang="en-US" sz="1100" b="1" dirty="0" smtClean="0"/>
          </a:p>
          <a:p>
            <a:pPr marL="0" indent="0" algn="ctr">
              <a:buNone/>
            </a:pPr>
            <a:endParaRPr lang="en-US" sz="1100" b="1" dirty="0"/>
          </a:p>
          <a:p>
            <a:pPr marL="0" indent="0" algn="ctr">
              <a:lnSpc>
                <a:spcPct val="100000"/>
              </a:lnSpc>
              <a:spcBef>
                <a:spcPts val="0"/>
              </a:spcBef>
              <a:buNone/>
            </a:pPr>
            <a:r>
              <a:rPr lang="en-US" sz="1100" b="1" dirty="0" smtClean="0"/>
              <a:t>Preparation and Design</a:t>
            </a:r>
            <a:r>
              <a:rPr lang="en-US" sz="1100" dirty="0" smtClean="0"/>
              <a:t/>
            </a:r>
            <a:br>
              <a:rPr lang="en-US" sz="1100" dirty="0" smtClean="0"/>
            </a:br>
            <a:r>
              <a:rPr lang="en-US" sz="1100" dirty="0" smtClean="0"/>
              <a:t>Md. Shah </a:t>
            </a:r>
            <a:r>
              <a:rPr lang="en-US" sz="1100" dirty="0" err="1" smtClean="0"/>
              <a:t>Paran</a:t>
            </a:r>
            <a:r>
              <a:rPr lang="en-US" sz="1100" dirty="0" smtClean="0"/>
              <a:t> </a:t>
            </a:r>
          </a:p>
          <a:p>
            <a:pPr marL="0" indent="0" algn="ctr">
              <a:lnSpc>
                <a:spcPct val="100000"/>
              </a:lnSpc>
              <a:spcBef>
                <a:spcPts val="0"/>
              </a:spcBef>
              <a:buNone/>
            </a:pPr>
            <a:r>
              <a:rPr lang="en-US" sz="1100" dirty="0" err="1" smtClean="0"/>
              <a:t>Azmol</a:t>
            </a:r>
            <a:r>
              <a:rPr lang="en-US" sz="1100" dirty="0" smtClean="0"/>
              <a:t> Hossain</a:t>
            </a:r>
          </a:p>
        </p:txBody>
      </p:sp>
      <p:pic>
        <p:nvPicPr>
          <p:cNvPr id="4" name="image1.png"/>
          <p:cNvPicPr/>
          <p:nvPr/>
        </p:nvPicPr>
        <p:blipFill>
          <a:blip r:embed="rId3" cstate="print"/>
          <a:stretch>
            <a:fillRect/>
          </a:stretch>
        </p:blipFill>
        <p:spPr>
          <a:xfrm>
            <a:off x="2860584" y="3523488"/>
            <a:ext cx="1112448" cy="684070"/>
          </a:xfrm>
          <a:prstGeom prst="rect">
            <a:avLst/>
          </a:prstGeom>
        </p:spPr>
      </p:pic>
      <p:pic>
        <p:nvPicPr>
          <p:cNvPr id="2" name="Picture 1"/>
          <p:cNvPicPr>
            <a:picLocks noChangeAspect="1"/>
          </p:cNvPicPr>
          <p:nvPr/>
        </p:nvPicPr>
        <p:blipFill>
          <a:blip r:embed="rId4" cstate="print"/>
          <a:stretch>
            <a:fillRect/>
          </a:stretch>
        </p:blipFill>
        <p:spPr>
          <a:xfrm>
            <a:off x="2711101" y="7839456"/>
            <a:ext cx="1460398" cy="1460398"/>
          </a:xfrm>
          <a:prstGeom prst="rect">
            <a:avLst/>
          </a:prstGeom>
        </p:spPr>
      </p:pic>
    </p:spTree>
    <p:extLst>
      <p:ext uri="{BB962C8B-B14F-4D97-AF65-F5344CB8AC3E}">
        <p14:creationId xmlns:p14="http://schemas.microsoft.com/office/powerpoint/2010/main" val="361693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graphicFrame>
        <p:nvGraphicFramePr>
          <p:cNvPr id="4" name="Content Placeholder 3"/>
          <p:cNvGraphicFramePr>
            <a:graphicFrameLocks noGrp="1"/>
          </p:cNvGraphicFramePr>
          <p:nvPr>
            <p:ph idx="1"/>
            <p:extLst/>
          </p:nvPr>
        </p:nvGraphicFramePr>
        <p:xfrm>
          <a:off x="571500" y="1962147"/>
          <a:ext cx="5719572" cy="3806657"/>
        </p:xfrm>
        <a:graphic>
          <a:graphicData uri="http://schemas.openxmlformats.org/drawingml/2006/table">
            <a:tbl>
              <a:tblPr firstRow="1" firstCol="1" lastRow="1" lastCol="1" bandRow="1" bandCol="1">
                <a:tableStyleId>{68D230F3-CF80-4859-8CE7-A43EE81993B5}</a:tableStyleId>
              </a:tblPr>
              <a:tblGrid>
                <a:gridCol w="1086719">
                  <a:extLst>
                    <a:ext uri="{9D8B030D-6E8A-4147-A177-3AD203B41FA5}">
                      <a16:colId xmlns:a16="http://schemas.microsoft.com/office/drawing/2014/main" val="20000"/>
                    </a:ext>
                  </a:extLst>
                </a:gridCol>
                <a:gridCol w="4632853">
                  <a:extLst>
                    <a:ext uri="{9D8B030D-6E8A-4147-A177-3AD203B41FA5}">
                      <a16:colId xmlns:a16="http://schemas.microsoft.com/office/drawing/2014/main" val="20001"/>
                    </a:ext>
                  </a:extLst>
                </a:gridCol>
              </a:tblGrid>
              <a:tr h="157247">
                <a:tc>
                  <a:txBody>
                    <a:bodyPr/>
                    <a:lstStyle/>
                    <a:p>
                      <a:pPr marL="55245" marR="0">
                        <a:lnSpc>
                          <a:spcPts val="1235"/>
                        </a:lnSpc>
                        <a:spcBef>
                          <a:spcPts val="0"/>
                        </a:spcBef>
                        <a:spcAft>
                          <a:spcPts val="0"/>
                        </a:spcAft>
                      </a:pPr>
                      <a:r>
                        <a:rPr lang="en-US" sz="1100" b="0" dirty="0">
                          <a:effectLst/>
                        </a:rPr>
                        <a:t>Value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541145" marR="25400">
                        <a:lnSpc>
                          <a:spcPts val="1235"/>
                        </a:lnSpc>
                        <a:spcBef>
                          <a:spcPts val="0"/>
                        </a:spcBef>
                        <a:spcAft>
                          <a:spcPts val="0"/>
                        </a:spcAft>
                      </a:pPr>
                      <a:r>
                        <a:rPr lang="en-US" sz="1100" b="0">
                          <a:effectLst/>
                        </a:rPr>
                        <a:t>What does the value mean?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639338">
                <a:tc>
                  <a:txBody>
                    <a:bodyPr/>
                    <a:lstStyle/>
                    <a:p>
                      <a:pPr marL="0" marR="0">
                        <a:spcBef>
                          <a:spcPts val="5"/>
                        </a:spcBef>
                        <a:spcAft>
                          <a:spcPts val="0"/>
                        </a:spcAft>
                      </a:pPr>
                      <a:r>
                        <a:rPr lang="en-US" sz="1100" b="0" dirty="0">
                          <a:effectLst/>
                        </a:rPr>
                        <a:t> </a:t>
                      </a:r>
                    </a:p>
                    <a:p>
                      <a:pPr marL="55245" marR="0">
                        <a:spcBef>
                          <a:spcPts val="5"/>
                        </a:spcBef>
                        <a:spcAft>
                          <a:spcPts val="0"/>
                        </a:spcAft>
                      </a:pPr>
                      <a:r>
                        <a:rPr lang="en-US" sz="1100" b="0" dirty="0">
                          <a:effectLst/>
                        </a:rPr>
                        <a:t>Editorial Independence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25400">
                        <a:lnSpc>
                          <a:spcPct val="97000"/>
                        </a:lnSpc>
                        <a:spcBef>
                          <a:spcPts val="0"/>
                        </a:spcBef>
                        <a:spcAft>
                          <a:spcPts val="0"/>
                        </a:spcAft>
                      </a:pPr>
                      <a:r>
                        <a:rPr lang="en-US" sz="1100" b="0" dirty="0">
                          <a:effectLst/>
                        </a:rPr>
                        <a:t>The Unnayan Onneshan </a:t>
                      </a:r>
                      <a:r>
                        <a:rPr lang="en-US" sz="1100" b="0" dirty="0" err="1">
                          <a:effectLst/>
                        </a:rPr>
                        <a:t>centres</a:t>
                      </a:r>
                      <a:r>
                        <a:rPr lang="en-US" sz="1100" b="0" dirty="0">
                          <a:effectLst/>
                        </a:rPr>
                        <a:t> on the integrity of having editorial independence. The </a:t>
                      </a:r>
                      <a:r>
                        <a:rPr lang="en-US" sz="1100" b="0" dirty="0" err="1">
                          <a:effectLst/>
                        </a:rPr>
                        <a:t>organisation’s</a:t>
                      </a:r>
                      <a:r>
                        <a:rPr lang="en-US" sz="1100" b="0" dirty="0">
                          <a:effectLst/>
                        </a:rPr>
                        <a:t> research, public affairs and policy advice are built on knowledge, evidence and </a:t>
                      </a:r>
                      <a:r>
                        <a:rPr lang="en-US" sz="1100" b="0" dirty="0" err="1">
                          <a:effectLst/>
                        </a:rPr>
                        <a:t>rigour</a:t>
                      </a:r>
                      <a:r>
                        <a:rPr lang="en-US" sz="1100" b="0" dirty="0">
                          <a:effectLst/>
                        </a:rPr>
                        <a:t>, irrespective of individual’s choice, ideology, funding, or political persuasions.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479504">
                <a:tc>
                  <a:txBody>
                    <a:bodyPr/>
                    <a:lstStyle/>
                    <a:p>
                      <a:pPr marL="0" marR="0">
                        <a:spcBef>
                          <a:spcPts val="10"/>
                        </a:spcBef>
                        <a:spcAft>
                          <a:spcPts val="0"/>
                        </a:spcAft>
                      </a:pPr>
                      <a:r>
                        <a:rPr lang="en-US" sz="1100" b="0">
                          <a:effectLst/>
                        </a:rPr>
                        <a:t> </a:t>
                      </a:r>
                    </a:p>
                    <a:p>
                      <a:pPr marL="55245" marR="0">
                        <a:spcBef>
                          <a:spcPts val="0"/>
                        </a:spcBef>
                        <a:spcAft>
                          <a:spcPts val="0"/>
                        </a:spcAft>
                      </a:pPr>
                      <a:r>
                        <a:rPr lang="en-US" sz="1100" b="0">
                          <a:effectLst/>
                        </a:rPr>
                        <a:t>High Quality</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25400">
                        <a:lnSpc>
                          <a:spcPct val="97000"/>
                        </a:lnSpc>
                        <a:spcBef>
                          <a:spcPts val="0"/>
                        </a:spcBef>
                        <a:spcAft>
                          <a:spcPts val="0"/>
                        </a:spcAft>
                      </a:pPr>
                      <a:r>
                        <a:rPr lang="en-US" sz="1100" b="0">
                          <a:effectLst/>
                        </a:rPr>
                        <a:t>Quality is the key to UO’s working approach. The organisation endeavors to ensure, innovative approaches and best practices in its research, policy advice and public affairs.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559562">
                <a:tc>
                  <a:txBody>
                    <a:bodyPr/>
                    <a:lstStyle/>
                    <a:p>
                      <a:pPr marL="55245" marR="0">
                        <a:spcBef>
                          <a:spcPts val="600"/>
                        </a:spcBef>
                        <a:spcAft>
                          <a:spcPts val="0"/>
                        </a:spcAft>
                      </a:pPr>
                      <a:r>
                        <a:rPr lang="en-US" sz="1100" b="0">
                          <a:effectLst/>
                        </a:rPr>
                        <a:t>Fairness, Diversity &amp; Equality</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0">
                        <a:lnSpc>
                          <a:spcPct val="97000"/>
                        </a:lnSpc>
                        <a:spcBef>
                          <a:spcPts val="0"/>
                        </a:spcBef>
                        <a:spcAft>
                          <a:spcPts val="0"/>
                        </a:spcAft>
                      </a:pPr>
                      <a:r>
                        <a:rPr lang="en-US" sz="1100" b="0" dirty="0">
                          <a:effectLst/>
                        </a:rPr>
                        <a:t>The</a:t>
                      </a:r>
                      <a:r>
                        <a:rPr lang="en-US" sz="1100" b="0" spc="-95" dirty="0">
                          <a:effectLst/>
                        </a:rPr>
                        <a:t> </a:t>
                      </a:r>
                      <a:r>
                        <a:rPr lang="en-US" sz="1100" b="0" dirty="0">
                          <a:effectLst/>
                        </a:rPr>
                        <a:t>UO</a:t>
                      </a:r>
                      <a:r>
                        <a:rPr lang="en-US" sz="1100" b="0" spc="-85" dirty="0">
                          <a:effectLst/>
                        </a:rPr>
                        <a:t> </a:t>
                      </a:r>
                      <a:r>
                        <a:rPr lang="en-US" sz="1100" b="0" dirty="0">
                          <a:effectLst/>
                        </a:rPr>
                        <a:t>is</a:t>
                      </a:r>
                      <a:r>
                        <a:rPr lang="en-US" sz="1100" b="0" spc="-90" dirty="0">
                          <a:effectLst/>
                        </a:rPr>
                        <a:t> </a:t>
                      </a:r>
                      <a:r>
                        <a:rPr lang="en-US" sz="1100" b="0" dirty="0">
                          <a:effectLst/>
                        </a:rPr>
                        <a:t>committed</a:t>
                      </a:r>
                      <a:r>
                        <a:rPr lang="en-US" sz="1100" b="0" spc="-110" dirty="0">
                          <a:effectLst/>
                        </a:rPr>
                        <a:t> </a:t>
                      </a:r>
                      <a:r>
                        <a:rPr lang="en-US" sz="1100" b="0" dirty="0">
                          <a:effectLst/>
                        </a:rPr>
                        <a:t>to</a:t>
                      </a:r>
                      <a:r>
                        <a:rPr lang="en-US" sz="1100" b="0" spc="-90" dirty="0">
                          <a:effectLst/>
                        </a:rPr>
                        <a:t> </a:t>
                      </a:r>
                      <a:r>
                        <a:rPr lang="en-US" sz="1100" b="0" dirty="0">
                          <a:effectLst/>
                        </a:rPr>
                        <a:t>fairness,</a:t>
                      </a:r>
                      <a:r>
                        <a:rPr lang="en-US" sz="1100" b="0" spc="-105" dirty="0">
                          <a:effectLst/>
                        </a:rPr>
                        <a:t> </a:t>
                      </a:r>
                      <a:r>
                        <a:rPr lang="en-US" sz="1100" b="0" dirty="0">
                          <a:effectLst/>
                        </a:rPr>
                        <a:t>diversity</a:t>
                      </a:r>
                      <a:r>
                        <a:rPr lang="en-US" sz="1100" b="0" spc="-120" dirty="0">
                          <a:effectLst/>
                        </a:rPr>
                        <a:t> </a:t>
                      </a:r>
                      <a:r>
                        <a:rPr lang="en-US" sz="1100" b="0" dirty="0">
                          <a:effectLst/>
                        </a:rPr>
                        <a:t>and</a:t>
                      </a:r>
                      <a:r>
                        <a:rPr lang="en-US" sz="1100" b="0" spc="-85" dirty="0">
                          <a:effectLst/>
                        </a:rPr>
                        <a:t> </a:t>
                      </a:r>
                      <a:r>
                        <a:rPr lang="en-US" sz="1100" b="0" dirty="0">
                          <a:effectLst/>
                        </a:rPr>
                        <a:t>equality.</a:t>
                      </a:r>
                      <a:r>
                        <a:rPr lang="en-US" sz="1100" b="0" spc="-105" dirty="0">
                          <a:effectLst/>
                        </a:rPr>
                        <a:t> </a:t>
                      </a:r>
                      <a:r>
                        <a:rPr lang="en-US" sz="1100" b="0" dirty="0">
                          <a:effectLst/>
                        </a:rPr>
                        <a:t>The</a:t>
                      </a:r>
                      <a:r>
                        <a:rPr lang="en-US" sz="1100" b="0" spc="-75" dirty="0">
                          <a:effectLst/>
                        </a:rPr>
                        <a:t> </a:t>
                      </a:r>
                      <a:r>
                        <a:rPr lang="en-US" sz="1100" b="0" dirty="0">
                          <a:effectLst/>
                        </a:rPr>
                        <a:t>organisation</a:t>
                      </a:r>
                      <a:r>
                        <a:rPr lang="en-US" sz="1100" b="0" spc="-95" dirty="0">
                          <a:effectLst/>
                        </a:rPr>
                        <a:t> </a:t>
                      </a:r>
                      <a:r>
                        <a:rPr lang="en-US" sz="1100" b="0" dirty="0">
                          <a:effectLst/>
                        </a:rPr>
                        <a:t>works for</a:t>
                      </a:r>
                      <a:r>
                        <a:rPr lang="en-US" sz="1100" b="0" spc="-130" dirty="0">
                          <a:effectLst/>
                        </a:rPr>
                        <a:t> </a:t>
                      </a:r>
                      <a:r>
                        <a:rPr lang="en-US" sz="1100" b="0" dirty="0">
                          <a:effectLst/>
                        </a:rPr>
                        <a:t>raising</a:t>
                      </a:r>
                      <a:r>
                        <a:rPr lang="en-US" sz="1100" b="0" spc="-120" dirty="0">
                          <a:effectLst/>
                        </a:rPr>
                        <a:t> </a:t>
                      </a:r>
                      <a:r>
                        <a:rPr lang="en-US" sz="1100" b="0" dirty="0">
                          <a:effectLst/>
                        </a:rPr>
                        <a:t>voice</a:t>
                      </a:r>
                      <a:r>
                        <a:rPr lang="en-US" sz="1100" b="0" spc="-130" dirty="0">
                          <a:effectLst/>
                        </a:rPr>
                        <a:t> </a:t>
                      </a:r>
                      <a:r>
                        <a:rPr lang="en-US" sz="1100" b="0" dirty="0">
                          <a:effectLst/>
                        </a:rPr>
                        <a:t>of</a:t>
                      </a:r>
                      <a:r>
                        <a:rPr lang="en-US" sz="1100" b="0" spc="-120" dirty="0">
                          <a:effectLst/>
                        </a:rPr>
                        <a:t> </a:t>
                      </a:r>
                      <a:r>
                        <a:rPr lang="en-US" sz="1100" b="0" dirty="0">
                          <a:effectLst/>
                        </a:rPr>
                        <a:t>the</a:t>
                      </a:r>
                      <a:r>
                        <a:rPr lang="en-US" sz="1100" b="0" spc="-130" dirty="0">
                          <a:effectLst/>
                        </a:rPr>
                        <a:t> </a:t>
                      </a:r>
                      <a:r>
                        <a:rPr lang="en-US" sz="1100" b="0" dirty="0">
                          <a:effectLst/>
                        </a:rPr>
                        <a:t>unheard.</a:t>
                      </a:r>
                      <a:r>
                        <a:rPr lang="en-US" sz="1100" b="0" spc="-125" dirty="0">
                          <a:effectLst/>
                        </a:rPr>
                        <a:t> </a:t>
                      </a:r>
                      <a:r>
                        <a:rPr lang="en-US" sz="1100" b="0" dirty="0">
                          <a:effectLst/>
                        </a:rPr>
                        <a:t>The</a:t>
                      </a:r>
                      <a:r>
                        <a:rPr lang="en-US" sz="1100" b="0" spc="-115" dirty="0">
                          <a:effectLst/>
                        </a:rPr>
                        <a:t> </a:t>
                      </a:r>
                      <a:r>
                        <a:rPr lang="en-US" sz="1100" b="0" dirty="0">
                          <a:effectLst/>
                        </a:rPr>
                        <a:t>organisation</a:t>
                      </a:r>
                      <a:r>
                        <a:rPr lang="en-US" sz="1100" b="0" spc="-120" dirty="0">
                          <a:effectLst/>
                        </a:rPr>
                        <a:t> </a:t>
                      </a:r>
                      <a:r>
                        <a:rPr lang="en-US" sz="1100" b="0" dirty="0">
                          <a:effectLst/>
                        </a:rPr>
                        <a:t>has</a:t>
                      </a:r>
                      <a:r>
                        <a:rPr lang="en-US" sz="1100" b="0" spc="-110" dirty="0">
                          <a:effectLst/>
                        </a:rPr>
                        <a:t> </a:t>
                      </a:r>
                      <a:r>
                        <a:rPr lang="en-US" sz="1100" b="0" dirty="0">
                          <a:effectLst/>
                        </a:rPr>
                        <a:t>mainstreaming</a:t>
                      </a:r>
                      <a:r>
                        <a:rPr lang="en-US" sz="1100" b="0" spc="-135" dirty="0">
                          <a:effectLst/>
                        </a:rPr>
                        <a:t> </a:t>
                      </a:r>
                      <a:r>
                        <a:rPr lang="en-US" sz="1100" b="0" dirty="0">
                          <a:effectLst/>
                        </a:rPr>
                        <a:t>inclusionary principles in work, human resource and </a:t>
                      </a:r>
                      <a:r>
                        <a:rPr lang="en-US" sz="1100" b="0" dirty="0" err="1">
                          <a:effectLst/>
                        </a:rPr>
                        <a:t>organisational</a:t>
                      </a:r>
                      <a:r>
                        <a:rPr lang="en-US" sz="1100" b="0" spc="-55" dirty="0">
                          <a:effectLst/>
                        </a:rPr>
                        <a:t> </a:t>
                      </a:r>
                      <a:r>
                        <a:rPr lang="en-US" sz="1100" b="0" dirty="0">
                          <a:effectLst/>
                        </a:rPr>
                        <a:t>development.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479504">
                <a:tc>
                  <a:txBody>
                    <a:bodyPr/>
                    <a:lstStyle/>
                    <a:p>
                      <a:pPr marL="0" marR="0">
                        <a:spcBef>
                          <a:spcPts val="10"/>
                        </a:spcBef>
                        <a:spcAft>
                          <a:spcPts val="0"/>
                        </a:spcAft>
                      </a:pPr>
                      <a:r>
                        <a:rPr lang="en-US" sz="1100" b="0">
                          <a:effectLst/>
                        </a:rPr>
                        <a:t> </a:t>
                      </a:r>
                    </a:p>
                    <a:p>
                      <a:pPr marL="55245" marR="0">
                        <a:spcBef>
                          <a:spcPts val="0"/>
                        </a:spcBef>
                        <a:spcAft>
                          <a:spcPts val="0"/>
                        </a:spcAft>
                      </a:pPr>
                      <a:r>
                        <a:rPr lang="en-US" sz="1100" b="0">
                          <a:effectLst/>
                        </a:rPr>
                        <a:t>Working Together</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38735">
                        <a:lnSpc>
                          <a:spcPct val="97000"/>
                        </a:lnSpc>
                        <a:spcBef>
                          <a:spcPts val="0"/>
                        </a:spcBef>
                        <a:spcAft>
                          <a:spcPts val="0"/>
                        </a:spcAft>
                      </a:pPr>
                      <a:r>
                        <a:rPr lang="en-US" sz="1100" b="0" dirty="0">
                          <a:effectLst/>
                        </a:rPr>
                        <a:t>The organisation works in collaboration with multiple partners ranging from community organisation to government and international </a:t>
                      </a:r>
                      <a:r>
                        <a:rPr lang="en-US" sz="1100" b="0" dirty="0" err="1">
                          <a:effectLst/>
                        </a:rPr>
                        <a:t>organisations</a:t>
                      </a:r>
                      <a:r>
                        <a:rPr lang="en-US" sz="1100" b="0" dirty="0">
                          <a:effectLst/>
                        </a:rPr>
                        <a:t>. A range of stakeholders is always consulted for setting our agenda.</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959007">
                <a:tc>
                  <a:txBody>
                    <a:bodyPr/>
                    <a:lstStyle/>
                    <a:p>
                      <a:pPr marL="0" marR="0">
                        <a:spcBef>
                          <a:spcPts val="0"/>
                        </a:spcBef>
                        <a:spcAft>
                          <a:spcPts val="0"/>
                        </a:spcAft>
                      </a:pPr>
                      <a:r>
                        <a:rPr lang="en-US" sz="1100" b="0">
                          <a:effectLst/>
                        </a:rPr>
                        <a:t> </a:t>
                      </a:r>
                    </a:p>
                    <a:p>
                      <a:pPr marL="0" marR="0">
                        <a:spcBef>
                          <a:spcPts val="50"/>
                        </a:spcBef>
                        <a:spcAft>
                          <a:spcPts val="0"/>
                        </a:spcAft>
                      </a:pPr>
                      <a:r>
                        <a:rPr lang="en-US" sz="1100" b="0">
                          <a:effectLst/>
                        </a:rPr>
                        <a:t> </a:t>
                      </a:r>
                    </a:p>
                    <a:p>
                      <a:pPr marL="55245" marR="0">
                        <a:spcBef>
                          <a:spcPts val="0"/>
                        </a:spcBef>
                        <a:spcAft>
                          <a:spcPts val="0"/>
                        </a:spcAft>
                      </a:pPr>
                      <a:r>
                        <a:rPr lang="en-US" sz="1100" b="0">
                          <a:effectLst/>
                        </a:rPr>
                        <a:t>Transparency &amp; Accountability</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25400">
                        <a:lnSpc>
                          <a:spcPct val="97000"/>
                        </a:lnSpc>
                        <a:spcBef>
                          <a:spcPts val="0"/>
                        </a:spcBef>
                        <a:spcAft>
                          <a:spcPts val="0"/>
                        </a:spcAft>
                      </a:pPr>
                      <a:r>
                        <a:rPr lang="en-US" sz="1100" b="0">
                          <a:effectLst/>
                        </a:rPr>
                        <a:t>There is open reporting on the use of public funds, with full communication of our work to our donors, research subjects and partners. Every year the organisation publishes its annual and audit reports in its website for as public information. The organisation has an open information policy, besides decisions are being taken by different staff-level Committees on the operations of the organisation, with guidance from the Board of Trustees.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r h="479504">
                <a:tc>
                  <a:txBody>
                    <a:bodyPr/>
                    <a:lstStyle/>
                    <a:p>
                      <a:pPr marL="0" marR="0">
                        <a:spcBef>
                          <a:spcPts val="10"/>
                        </a:spcBef>
                        <a:spcAft>
                          <a:spcPts val="0"/>
                        </a:spcAft>
                      </a:pPr>
                      <a:r>
                        <a:rPr lang="en-US" sz="1100" b="0" dirty="0">
                          <a:effectLst/>
                        </a:rPr>
                        <a:t> </a:t>
                      </a:r>
                    </a:p>
                    <a:p>
                      <a:pPr marL="55245" marR="0">
                        <a:spcBef>
                          <a:spcPts val="0"/>
                        </a:spcBef>
                        <a:spcAft>
                          <a:spcPts val="0"/>
                        </a:spcAft>
                      </a:pPr>
                      <a:r>
                        <a:rPr lang="en-US" sz="1100" b="0" dirty="0">
                          <a:effectLst/>
                        </a:rPr>
                        <a:t>Sustainability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5880" marR="25400">
                        <a:lnSpc>
                          <a:spcPct val="97000"/>
                        </a:lnSpc>
                        <a:spcBef>
                          <a:spcPts val="0"/>
                        </a:spcBef>
                        <a:spcAft>
                          <a:spcPts val="0"/>
                        </a:spcAft>
                      </a:pPr>
                      <a:r>
                        <a:rPr lang="en-US" sz="1100" b="0" dirty="0">
                          <a:effectLst/>
                        </a:rPr>
                        <a:t>Sustainability is not only an issue of promotion through research; resources are used within the UO in a sustainable way, reflecting its consciousness of commitment to environment.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bl>
          </a:graphicData>
        </a:graphic>
      </p:graphicFrame>
      <p:sp>
        <p:nvSpPr>
          <p:cNvPr id="5" name="Content Placeholder 2"/>
          <p:cNvSpPr txBox="1">
            <a:spLocks/>
          </p:cNvSpPr>
          <p:nvPr/>
        </p:nvSpPr>
        <p:spPr>
          <a:xfrm>
            <a:off x="471488" y="1101880"/>
            <a:ext cx="6015037" cy="209348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1100" b="1" dirty="0" smtClean="0"/>
              <a:t>CORE VALUES</a:t>
            </a:r>
          </a:p>
          <a:p>
            <a:pPr marL="0" indent="0" algn="just">
              <a:buFont typeface="Arial" panose="020B0604020202020204" pitchFamily="34" charset="0"/>
              <a:buNone/>
            </a:pPr>
            <a:r>
              <a:rPr lang="en-US" sz="1100" dirty="0" smtClean="0"/>
              <a:t>The Unnayan Onneshan believes that a defined value system contributes to the culture and ultimate success of the organisation. The organisation, therefore, has developed its own value system and is persistently following in its activities</a:t>
            </a:r>
          </a:p>
        </p:txBody>
      </p:sp>
      <p:sp>
        <p:nvSpPr>
          <p:cNvPr id="6" name="Content Placeholder 2"/>
          <p:cNvSpPr txBox="1">
            <a:spLocks/>
          </p:cNvSpPr>
          <p:nvPr/>
        </p:nvSpPr>
        <p:spPr>
          <a:xfrm>
            <a:off x="494348" y="5944563"/>
            <a:ext cx="5915025" cy="34480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100" b="1" dirty="0" smtClean="0"/>
              <a:t>STRATEGIC ROLES</a:t>
            </a:r>
          </a:p>
          <a:p>
            <a:pPr marL="0" indent="0" algn="just">
              <a:buNone/>
            </a:pPr>
            <a:r>
              <a:rPr lang="en-US" sz="1100" dirty="0" smtClean="0"/>
              <a:t>Science-led independent research: We conduct independent science-led research and explore heterodox perspectives in our search for evidences and solutions. This induces us  to  advance critical scholarship, promote inter-disciplinary dialogue and amplify grassroots perspectives. This also allows us to emphasize the seamless integration of research and policy as well as the close coupling of research infrastructure and  discovery.</a:t>
            </a:r>
          </a:p>
          <a:p>
            <a:pPr marL="0" indent="0" algn="just">
              <a:buNone/>
            </a:pPr>
            <a:r>
              <a:rPr lang="en-US" sz="1100" dirty="0" smtClean="0"/>
              <a:t>New approaches to public policies: We explore public policies and development intervention strategies by exposing their underlying paradigms and the impacts on the people. Our emphasis on new approaches allows us to examine alternative concepts, approaches, practices, and interventions by uncovering assumptions and the implications on the people, society and planet.</a:t>
            </a:r>
          </a:p>
          <a:p>
            <a:pPr marL="0" indent="0" algn="just">
              <a:buNone/>
            </a:pPr>
            <a:r>
              <a:rPr lang="en-US" sz="1100" dirty="0" smtClean="0"/>
              <a:t>Innovative solutions on the ground: We blend indigenous wisdom with scientific knowledge to provide creative solutions at the grassroots. This also allows us to bring in indigenous perspectives from the margins with a view to shaping development discourse and democratizing policy making. Our interactive and participatory learning enable development of innovative practices to respond to diversity of needs, and encourage dissemination and sharing of best practices across communities.</a:t>
            </a:r>
          </a:p>
          <a:p>
            <a:pPr marL="0" indent="0" algn="just">
              <a:buNone/>
            </a:pPr>
            <a:r>
              <a:rPr lang="en-US" sz="1100" dirty="0" smtClean="0"/>
              <a:t>Empowering capacity building and community-based management: We embark upon perspective and capacity building as social action to build and strengthen constituencies of change agents for social transformation. Our approach, dialogue among equals enables the rights holders to be authors of their own development as well as organizations to build up tangible and intangible assets.</a:t>
            </a:r>
          </a:p>
          <a:p>
            <a:pPr algn="just"/>
            <a:endParaRPr lang="en-US" sz="1100" dirty="0"/>
          </a:p>
        </p:txBody>
      </p:sp>
      <p:sp>
        <p:nvSpPr>
          <p:cNvPr id="9" name="Slide Number Placeholder 8"/>
          <p:cNvSpPr>
            <a:spLocks noGrp="1"/>
          </p:cNvSpPr>
          <p:nvPr>
            <p:ph type="sldNum" sz="quarter" idx="12"/>
          </p:nvPr>
        </p:nvSpPr>
        <p:spPr/>
        <p:txBody>
          <a:bodyPr/>
          <a:lstStyle/>
          <a:p>
            <a:fld id="{38ED17DF-0605-4DEE-91E9-393017ABA7F3}" type="slidenum">
              <a:rPr lang="en-US" smtClean="0"/>
              <a:pPr/>
              <a:t>9</a:t>
            </a:fld>
            <a:endParaRPr lang="en-US" dirty="0"/>
          </a:p>
        </p:txBody>
      </p:sp>
    </p:spTree>
    <p:extLst>
      <p:ext uri="{BB962C8B-B14F-4D97-AF65-F5344CB8AC3E}">
        <p14:creationId xmlns:p14="http://schemas.microsoft.com/office/powerpoint/2010/main" val="1641678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4857</TotalTime>
  <Words>9511</Words>
  <Application>Microsoft Office PowerPoint</Application>
  <PresentationFormat>A4 Paper (210x297 mm)</PresentationFormat>
  <Paragraphs>1106</Paragraphs>
  <Slides>84</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84</vt:i4>
      </vt:variant>
    </vt:vector>
  </HeadingPairs>
  <TitlesOfParts>
    <vt:vector size="96" baseType="lpstr">
      <vt:lpstr>Adobe Caslon Pro Bold</vt:lpstr>
      <vt:lpstr>Arial</vt:lpstr>
      <vt:lpstr>Bodoni MT Black</vt:lpstr>
      <vt:lpstr>Calibri</vt:lpstr>
      <vt:lpstr>Calibri Light</vt:lpstr>
      <vt:lpstr>Century Gothic</vt:lpstr>
      <vt:lpstr>Kalpurush</vt:lpstr>
      <vt:lpstr>Kreon</vt:lpstr>
      <vt:lpstr>Times New Roman</vt:lpstr>
      <vt:lpstr>Vrinda</vt:lpstr>
      <vt:lpstr>Wingdings</vt:lpstr>
      <vt:lpstr>Office Theme</vt:lpstr>
      <vt:lpstr>UNNAYAN ONNESHAN Annual Report  2020-2021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JULY 2020 </vt:lpstr>
      <vt:lpstr>PowerPoint Presentation</vt:lpstr>
      <vt:lpstr>PowerPoint Presentation</vt:lpstr>
      <vt:lpstr>PowerPoint Presentation</vt:lpstr>
      <vt:lpstr>PowerPoint Presentation</vt:lpstr>
      <vt:lpstr>PowerPoint Presentation</vt:lpstr>
      <vt:lpstr>August 2020  </vt:lpstr>
      <vt:lpstr>PowerPoint Presentation</vt:lpstr>
      <vt:lpstr>PowerPoint Presentation</vt:lpstr>
      <vt:lpstr>PowerPoint Presentation</vt:lpstr>
      <vt:lpstr>PowerPoint Presentation</vt:lpstr>
      <vt:lpstr>September 2020 </vt:lpstr>
      <vt:lpstr>PowerPoint Presentation</vt:lpstr>
      <vt:lpstr>PowerPoint Presentation</vt:lpstr>
      <vt:lpstr>PowerPoint Presentation</vt:lpstr>
      <vt:lpstr>PowerPoint Presentation</vt:lpstr>
      <vt:lpstr>October 2020 </vt:lpstr>
      <vt:lpstr>PowerPoint Presentation</vt:lpstr>
      <vt:lpstr>PowerPoint Presentation</vt:lpstr>
      <vt:lpstr>PowerPoint Presentation</vt:lpstr>
      <vt:lpstr>November 2020 </vt:lpstr>
      <vt:lpstr>PowerPoint Presentation</vt:lpstr>
      <vt:lpstr>PowerPoint Presentation</vt:lpstr>
      <vt:lpstr>PowerPoint Presentation</vt:lpstr>
      <vt:lpstr>PowerPoint Presentation</vt:lpstr>
      <vt:lpstr>December 2020 </vt:lpstr>
      <vt:lpstr>PowerPoint Presentation</vt:lpstr>
      <vt:lpstr>PowerPoint Presentation</vt:lpstr>
      <vt:lpstr>PowerPoint Presentation</vt:lpstr>
      <vt:lpstr>January 2021 </vt:lpstr>
      <vt:lpstr>PowerPoint Presentation</vt:lpstr>
      <vt:lpstr>PowerPoint Presentation</vt:lpstr>
      <vt:lpstr>PowerPoint Presentation</vt:lpstr>
      <vt:lpstr>February 2021 </vt:lpstr>
      <vt:lpstr>PowerPoint Presentation</vt:lpstr>
      <vt:lpstr>PowerPoint Presentation</vt:lpstr>
      <vt:lpstr>PowerPoint Presentation</vt:lpstr>
      <vt:lpstr>March 2021 </vt:lpstr>
      <vt:lpstr>PowerPoint Presentation</vt:lpstr>
      <vt:lpstr>PowerPoint Presentation</vt:lpstr>
      <vt:lpstr>PowerPoint Presentation</vt:lpstr>
      <vt:lpstr>April 2021 </vt:lpstr>
      <vt:lpstr>PowerPoint Presentation</vt:lpstr>
      <vt:lpstr>PowerPoint Presentation</vt:lpstr>
      <vt:lpstr>PowerPoint Presentation</vt:lpstr>
      <vt:lpstr>May 2021 </vt:lpstr>
      <vt:lpstr>PowerPoint Presentation</vt:lpstr>
      <vt:lpstr>PowerPoint Presentation</vt:lpstr>
      <vt:lpstr>PowerPoint Presentation</vt:lpstr>
      <vt:lpstr>PowerPoint Presentation</vt:lpstr>
      <vt:lpstr>June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Taoshik Ahmed</dc:creator>
  <cp:lastModifiedBy>User</cp:lastModifiedBy>
  <cp:revision>554</cp:revision>
  <dcterms:created xsi:type="dcterms:W3CDTF">2016-11-09T18:18:52Z</dcterms:created>
  <dcterms:modified xsi:type="dcterms:W3CDTF">2021-09-13T07:42:21Z</dcterms:modified>
</cp:coreProperties>
</file>